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70" r:id="rId9"/>
    <p:sldId id="269" r:id="rId10"/>
    <p:sldId id="268" r:id="rId11"/>
    <p:sldId id="263" r:id="rId12"/>
    <p:sldId id="266" r:id="rId13"/>
    <p:sldId id="264" r:id="rId14"/>
    <p:sldId id="267" r:id="rId15"/>
    <p:sldId id="271" r:id="rId16"/>
    <p:sldId id="272" r:id="rId17"/>
    <p:sldId id="273" r:id="rId18"/>
    <p:sldId id="278" r:id="rId19"/>
    <p:sldId id="274" r:id="rId20"/>
    <p:sldId id="275" r:id="rId21"/>
    <p:sldId id="276" r:id="rId22"/>
    <p:sldId id="277" r:id="rId23"/>
    <p:sldId id="279" r:id="rId24"/>
    <p:sldId id="262" r:id="rId25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6"/>
    <p:restoredTop sz="94687"/>
  </p:normalViewPr>
  <p:slideViewPr>
    <p:cSldViewPr snapToGrid="0">
      <p:cViewPr varScale="1">
        <p:scale>
          <a:sx n="104" d="100"/>
          <a:sy n="104" d="100"/>
        </p:scale>
        <p:origin x="656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8T02:58:07.993"/>
    </inkml:context>
    <inkml:brush xml:id="br0">
      <inkml:brushProperty name="width" value="0.35" units="cm"/>
      <inkml:brushProperty name="height" value="0.35" units="cm"/>
      <inkml:brushProperty name="color" value="#B4C3DA"/>
      <inkml:brushProperty name="inkEffects" value="silver"/>
      <inkml:brushProperty name="anchorX" value="-52487.39063"/>
      <inkml:brushProperty name="anchorY" value="-56687.42578"/>
      <inkml:brushProperty name="scaleFactor" value="0.5"/>
    </inkml:brush>
  </inkml:definitions>
  <inkml:trace contextRef="#ctx0" brushRef="#br0">1987 593 24575,'-33'61'0,"1"0"0,-10 13 0,-6 9 0,-4 10 0,13-23 0,-2 6 0,-2 5 0,-1 2 0,0 1 0,0 0-141,4-7 1,0 2-1,-2 1 1,1 0-1,1 1 1,1-2-1,2-1-23,-3 5 0,2 1 0,1-1 0,1-2 0,2-2 0,3-3-82,-6 15 0,2-2 0,5-6 0,9-11-112,3 2 1,18-15 1340,61 5-904,20-49 1,20-22-80,-20-10 0,9-9 0,4-8 0,3-5-164,-17 5 0,3-5 0,2-3 0,0-4 0,1-1 0,-1-2 23,-6 1 1,1-2-1,0-2 1,0-2-1,-1-1 1,-1-1-1,-2-1 0,-1 1 1,-2-3-1,0 0 1,-2-1-1,0 0 1,-3 1-1,-1 1-23,1-1 0,-2-1 0,-1 2 0,-3 0 0,-1 2 0,-1 1-82,14-13 0,-3 2 0,-3 3 0,-3 5 573,2-2 1,-3 6 0,-3 5-272,9-4 0,-5 11-56,25 1 0,-26 27 983,-20 11 0,-16 28-492,-17 26 1,-8 21-165,-1 15 1,-3 14 0,-4 9-492,-1-34 0,-1 4 0,-1 4 0,-2 3 0,-1 1 0,-2 1 23,0-2 1,-1 3-1,-1 2 1,-2 1-1,0 0 1,-1 0-1,-1-2 110,-1 0 1,0 0 0,-2-1 0,0 1 0,-1-2 0,0-2 0,-1-2-134,-2 4 0,-2-1 0,0-1 0,-1-3 0,1-3 0,0-4-14,-5 15 1,-1-4 0,1-6 0,2-7 177,1-5 0,1-6 0,3-8 0,-2 1 0,6-11 0,8-11 0,57-43 0,19-22 0,12-12 0,-1-1 0,8-6 0,3-3 245,-11 4 1,3-3 0,1-3 0,-2 0-1,0-1 1,0-1 0,-2-2 0,-2 1-177,-8 5 0,-1-1 1,-3 1-1,-3 1 258,6-6 1,-4 2 0,-2 2 51,14-13 0,-2 6-379,-3 7 0,1 7 0,-3 7 0,2 7 0,0 5 0,0 4 0,-2 5 0,-2 4 491,-9 2 1,-4 9 491,25 44-981,-46 26 0,-16 21-2,-12-17 0,-8 8 0,-6 5 0,-3 3-164,1-13 0,-5 4 0,-2 3 0,-2 1 0,-3 1 0,-2-1 23,1-4 1,-3 1-1,-2 1 1,-2 0-1,-1 0 1,-2-1-1,0-1 0,-2 0 1,-2-1-1,-1 0 1,-2-2-1,0 0 1,0-2-1,0-2 16,-4 3 0,0-2 0,-1-1 0,1-2 1,0-3-1,1-2-72,-13 14 0,0-3 0,2-5 0,2-4 197,-1-1 0,2-6 0,4-6 0,-2 0 0,7-8 0,-5 7 0,32-26 0,25-24 0,53-51 0,-6-2 0,10-12 0,7-7 55,-10 11 1,6-5 0,3-3 0,3-2 0,0-1-56,-1 3 0,1-3 0,2 0 0,2-1 0,-1 0 0,1 0 0,-10 11 0,1-2 0,0 1 0,1 0 0,-1 1 0,-1 2 0,-2 1 0,15-12 0,0 2 0,-3 2 0,-1 3 0,-4 4 75,-1 2 0,-3 3 1,-3 4-1,-2 4-75,-1 2 0,-2 5 0,-3 5 0,6 3 0,-3 9 0,41 7 0,-45 27 0,-1 15 0,1 27 0,-9 16 0,-15-3 0,-7 8 0,-8 5 245,-8-4 1,-7 4 0,-5 2 0,-6 1-91,-7 9 0,-8 3 0,-4-1 1,-4-1-156,3-18 0,-2 0 0,-3-1 0,-2-1 0,0-2 0,-10 13 0,-3-2 0,0-2 0,2-4 0,7-10 0,1-3 0,1-2 0,3-4 183,-1 3 1,2-4 0,4-5-184,-2 3 0,6-7 0,-3 13 0,19-39 0,47-69 0,15-12 0,11-12 0,2 3 0,8-4 0,2-3-12,-8 10 1,3-2 0,0 0 0,1 2 11,-2 4 0,0 0 0,-1 3 0,-2 2 0,8-7 0,-3 3 0,-6 7 0,1-2 0,-7 10 0,10-2 0,-26 38 0,-2 44 0,-15 11 0,-4 14 0,-4 1 0,-3 7 0,-2 5-328,-1 19 0,-3 6 0,-4 2 225,-4-21 1,-2 2-1,-2 1 1,-2-2 102,-3 1 0,-2-1 0,-2-1 0,-1-3 327,-6 15 1,-1-4 0,-2-4-112,4-16 0,-1-4 0,1-4-216,-1 7 0,2-8 0,-1 0 0,13-45 0,30-57 0,13-12 0,12-10 0,2 2 0,6-4 0,3-2 88,-8 11 0,3 0 1,0-1-1,1 2-88,16-16 0,0 2 0,-2 3 0,-11 14 0,-2 3 0,-3 7 174,2-1 1,-2 13-175,30 27 0,-47 39 0,-6 18 0,1 28 0,-7 12 0,-7-13 0,-4 5 0,-2 2-167,-4 1 1,-3 2 0,-3-2 166,-3-6 0,-4-3 0,-3-2 0,-9 19 0,-6-8 491,1-24 1,-3-8-310,-16 20-182,17-31 0,14-26 0,7-30 0,26-55 265,1 15 0,4-6-265,10-14 0,4-1 0,5 0 0,1 4 0,-7 14 0,-1 5 0,16-19 0,-24 41 0,-15 39 0,-27 29 0,-18 16 0,-5 1 0,-9 7 0,-6 2-246,-3 1 0,-6 2 0,-4 2 0,-2 0 49,7-10 0,-3 2 1,-2-1-1,0-2 0,1-1 99,-13 8 1,-1-2-1,1-2 1,2-4-15,-10 7 1,4-4-1,5-7 112,-3 1 0,7-12 0,-24-12 0,60-75 0,9-29 0,10 5 0,5-12 0,3-7 0,1-4-164,1 15 0,1-5 0,1-2 0,1-3 0,2-1 0,0-1 23,2 5 1,0-3-1,2-1 1,1-1-1,1 0 1,1 1-1,2 1-23,2-9 0,1-1 0,2 0 0,1 2 0,2 3 0,1 2 231,3-1 0,1 1 1,1 4-1,2 2 1,1 5-68,2-1 0,2 4 0,0 5 0,-1 5 142,13-23 1,-2 15-143,5 1 0,-25 59 0,-23 54 0,-14 13 0,-9 12 0,-2 0 0,-5 6 0,-3 3 327,-7 10 1,-3 4 0,-2-1-83,10-19 1,-1 0 0,0-1 0,0-2-169,-7 11 1,1-2 0,2-7 413,-7 8 1,6-8-237,12-14 0,4-21-255,0-47 0,21-35 0,13-29 0,5-7 0,-1 14 0,4-5 0,2-5 0,3-2 0,-1-1-164,1 4 0,1-3 0,0-2 0,2 0 0,1 0 0,1 2 0,1-1 0,0-2 0,2 2 0,0 0 0,1 4 0,1 3-76,7-14 1,3 4 0,-1 6 0,-3 5 566,-2 4 1,-2 6 0,-4 17-183,0 13-145,-57 94 0,-28 45 0,17-33 0,-6 7 0,-3 4 0,-3 2-164,10-15 0,-3 3 0,-2 1 0,0 2 0,-1-1 0,0-1 0,-1 0 0,0 1 0,-1 0 0,0-2 0,0 0 0,2-3-33,-2 4 0,0-1 1,1-2-1,1-2 0,2-4 135,-1 3 1,1-3 0,3-3 0,2-6 61,-14 17 0,4-12 983,-28-4-492,43-85 1,5-26-297,8-9 0,6-14 1,1-6-442,3-1 0,2-6 0,2-3 0,1-2 49,3 13 0,2-3 1,1 0-1,1 1 0,2 1 194,3-10 0,2 0 0,1 4 0,2 4 330,2-6 1,1 5 0,2 9 163,6 4 1,0 13 491,4 8-795,-49 121 1,-21 48-189,13-43 0,-3 3 0,-4 7-197,7-13 0,-2 7 1,-3 2-1,1-1 0,1-5 76,-4 4 0,1-3 0,1-3 1,1-4 120,-4 6 0,1-5 0,3-7 491,2 1 1,1-16 491,-20-21-852,31-78 1,9-35-132,5 21 0,3-8 0,1-6 0,1-3-197,1 1 0,1-5 1,1-3-1,2-1 0,1 0 0,2-4 0,2-2 1,1 0-1,1 2 0,3 3 13,2-9 0,1 3 0,3 4 0,1 6 184,4-4 0,1 7 0,2 10 0,5 4 0,0 17 983,5 19-540,-19 111-443,-20 15 0,-10 19 0,2-31 0,-3 6 0,-3 3 0,-1 2-197,0-10 0,-1 2 1,-2 1-1,-1 0 0,-1-2 0,-2-1 1,-1 1-1,-1-2 1,-1-2 0,1-2 196,-4 5 0,0-1 0,0-4 0,1-6 327,-1-3 1,0-6 0,2-5 163,-1 6 1,1-24 154,-1-57-646,21-28 0,9-25 0,4-9 0,0 6 0,4-10 0,1-5 0,2-4 0,2-2-141,-1 15 1,2-4-1,1-2 1,2-2-1,0 0 1,0 0-1,1 1 0,1-3 1,1 0-1,0-1 1,1 0-1,1 1 1,0 2-1,1 3-23,2-5 0,2 1 0,0 2 0,1 2 0,0 4 0,-2 5 361,6-10 0,-1 6 0,-1 5 0,-2 8-197,7-22 0,-7 21 0,-12 33 0,-43 92 0,-22 48 0,18-36 0,-4 9 0,-3 5 0,-3 4 0,0 1-141,5-10 1,-1 2-1,-2 2 1,0 1-1,-2 2 1,1 0-1,-1 0 0,-2 4 1,0 2-1,-2 1 1,1 0-1,-1-1 1,2-1-1,0-2-23,-2 4 0,0 0 0,0-1 0,2-2 0,1-3 0,2-5 409,-7 12 1,1-4 0,3-6 0,3-6 81,4-3 1,2-6 0,1-14 161,-25-4-489,41-111 0,14-47 0,3 37 0,3-10 0,3-8 0,1-3 0,2-1-141,1 13 1,1-3-1,2-3 1,1-1-1,0-2 1,2 1-1,0 0 0,2-4 1,1-1-1,1-1 1,0 0-1,2 1 1,0 2-1,2 3-23,1-4 0,2 1 0,1 2 0,1 3 0,0 4 0,0 5 409,7-10 1,1 5 0,0 7 0,-3 7 245,11-27 1,-4 24 491,-2 34-905,-47 97 0,-20 43-78,6-25 0,-4 9 0,-4 7 0,-2 3-164,4-13 0,-2 4 0,-1 4 0,-2 1 0,-1 2 0,0 0 23,1-4 1,0 1-1,-2 2 1,-1 1-1,1 0 1,0-2-1,1-1 0,2-5 1,-1-1-1,2 0 1,-1-1-1,0-1 1,1-1-1,1-1 304,-3 3 1,1 0 0,0-2 0,0-1 0,2-3 0,1-3-140,-7 15 0,2-5 1,1-4-1,2-5 70,1-4 1,1-5-1,2-6-94,-1 1 0,3-11 0,-2-13 0,14-116 0,15 14 0,3-17 0,3-11 0,1-6-141,1 16 1,2-8-1,1-4 1,1-5-1,1-2 1,1-1-1,0 1 94,-1 13 0,0-2 0,1-1 0,1-1 0,0-1 0,0-1 0,1 1 0,0 0 0,1 0 47,0-1 0,1-1 0,0-1 0,1 0 0,1 1 0,-1 0 0,1 3 0,0 1 0,-1 3 11,4-9 0,0 1 0,1 1 1,-1 3-1,1 4 0,-2 3 1,0 6-12,6-20 0,-1 7 0,-1 6 0,-1 8 0,1-7 0,-2 7 0,-7 46 0,-13 77 0,-13 11 0,-12 19 0,-5 11 0,-2 2-164,1-4 0,-3 5 0,-3 5 0,-3 3 0,0 1 0,-1 1 41,4-14 0,-1 3 0,-1 1 0,0 1 0,-2 1 0,0-1 0,0 0 0,-1-2 0,1-1 0,-1 0 0,-1 0 0,0-1 0,0 0 0,0-2 0,1-1 0,0-2 286,-7 14 1,0-1 0,1-3 0,0-2 0,2-3 0,1-5 81,-7 11 1,2-5 0,2-6 0,3-6 81,2-4 1,3-6 0,0-13 540,-27 4-868,44-102 0,12-38 0,6 6 0,7-13 0,4-9 0,1-2-164,-1 19 0,2-5 0,2-2 0,0-1 0,2-2 0,1 1 23,-2 8 1,2-1-1,0-1 1,1 0-1,1 1 1,1 1-1,-1 2 18,4-7 1,1 1-1,0 0 1,1 4 0,0 2-1,0 5 368,4-12 1,1 4 0,-1 6 0,-1 5 81,0 4 1,-1 5 0,-3 9 655,12-32 0,-27 103-496,-23 40 0,-15 21-487,6-13 0,-3 5 0,-1 2-158,-5 11 1,-4 2-1,1-1 158,0-7 0,0-2 0,2-5 491,-5 7 1,2-9 491,-13 13 0,19-83-492,17-52 1,10-31-347,-1 14 1,2-11-1,2-6 1,0-4-310,2 18 0,0-5 0,1-2 0,1-2 0,1-1 0,1 0 23,0 5 1,2-1-1,0-2 1,1 0-1,0 0 1,1 1-1,1 1-23,2-7 0,0-1 0,2 1 0,0 1 0,1 3 0,0 4-33,3-1 0,1 3 1,0 2-1,1 4 0,0 3 157,6-19 0,0 5 0,0 11 40,-1 5 0,-1 16 0,3 22 0,-29 71 0,-11 30 0,-6 8 0,-8 12 0,-4 8-197,4-14 0,-3 6 1,-3 5-1,-2 2 0,-1 1 56,4-14 1,-1 2-1,-1 2 1,-2 1-1,0 0 1,0-1-1,-1-1 0,-1 0 1,0-1-1,0 1 1,-2-2-1,1 0 1,-1-1-1,0-2 79,-3 7 1,-1-1-1,0-1 1,-1-3 0,1-2-1,0-5 307,-11 16 1,0-5 0,0-6 0,2-7 64,0-6 0,1-6 1,3-8 108,-6 8 0,5-26-419,-5-66 0,37-51 0,16-30 0,4 30 0,4-7 0,4-5 0,2-2-197,0 5 0,2-4 1,3-1-1,0-1 0,2 1 0,2-2 0,1 0 1,1 0-1,1 2 0,2 3 139,-1 10 1,1 2 0,1 2-1,0 3 1,-1 4 384,9-20 1,-1 6 0,-2 8 163,2-3 1,-3 20 491,0 31 0,-58 114-806,2-30 0,-6 8 0,-3 2-505,-9 14 0,-5 4 0,-3 1 283,9-18 0,-1 2 0,-2-2 1,1-2 44,-9 12 0,-1-3 0,4-5 491,-10 9 1,5-10-1,14-20 1,6-9 370,1-3-862,19-26 0,12-33 0,9-27 983,17-31-792,-5 33 0,3 1-191,26-37 0,-5 23 0,-11 24 0,-16 23 0,-5 7 0,-8 9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8T02:58:16.975"/>
    </inkml:context>
    <inkml:brush xml:id="br0">
      <inkml:brushProperty name="width" value="0.35" units="cm"/>
      <inkml:brushProperty name="height" value="0.35" units="cm"/>
      <inkml:brushProperty name="color" value="#B4C3DA"/>
      <inkml:brushProperty name="inkEffects" value="silver"/>
      <inkml:brushProperty name="anchorX" value="-56968.45703"/>
      <inkml:brushProperty name="anchorY" value="-65838.88281"/>
      <inkml:brushProperty name="scaleFactor" value="0.5"/>
    </inkml:brush>
  </inkml:definitions>
  <inkml:trace contextRef="#ctx0" brushRef="#br0">2 374 24575,'0'60'0,"0"0"0,0 30 0,0 9 0,0-16 0,0 4 0,0 1 0,0 9 0,0 1 0,0-4 0,0-15 0,0-4 0,0-6 0,-2 4 0,4-14 0,9-20 0,12-72 0,9-29 0,2 3 0,4-8 0,4-4-246,-1 5 0,2-5 0,3-1 0,1 0 20,3-4 1,2-2 0,0 1-1,0 2 226,-4 8 0,-1 1 0,0 3 0,-2 3 0,5-4 0,-2 3 0,-3 8 0,1-1 0,-5 12 0,4 13 0,-35 88 0,-18 9 0,-9 19 0,-3 8-197,2-14 0,-2 6 1,-3 4-1,0 4 0,-1 1 56,4-16 1,-1 3-1,-1 1 1,0 2-1,-1 0 1,0 0-1,0 0 0,-2 3 1,0 2-1,-1 0 1,0 0-1,0-2 1,0-1-1,1-3 32,-1 0 0,1 0 1,-1-3-1,1-2 1,1-2-1,1-4 354,-5 12 1,2-3 0,1-6 0,2-6-103,-10 23 1,6-17-144,4-22 0,22-105 0,15-21 0,9-14 0,1 4 0,6-7 0,2-2-246,-3 13 0,1-2 0,3-1 0,1 2 174,1 2 0,3 0 1,-1 2-1,0 3 72,7-10 0,0 2 0,-3 8 491,5-5 1,-2 10 491,13-6 0,-30 109-513,-20 37 1,-10 21-471,-3-5 0,-5 9 0,-1 3-246,0-14 0,-1 4 0,-2 0 0,0-1 0,-1-5 0,0 1 0,-1-3 0,0-4 234,-3 7 0,-1-5 0,2-6 503,0 3 1,3-14-45,1-19-447,45-138 0,-7 31 0,6-13 0,4-7 0,2-1-197,0-3 0,3-4 1,2-4-1,1-1 0,0 0 33,-3 9 0,2-2 0,0-1 0,0 0 0,1 1 0,-1 2 0,-2 5 0,0 1 0,1 0 0,-1 3 0,-1 2 0,-2 4 12,7-11 0,-2 3 0,-2 6 0,-1 6 152,14-32 0,-6 44 0,3 139 0,-41-11 0,-12 22 0,-6 12 0,0 1-164,2-20 0,-1 5 0,-2 3 0,-2 2 0,0 2 0,0-1 41,-1-4 1,0 1-1,0 2 1,-2 1 0,0-1-1,-1-2 1,0-3 122,-2 7 0,-1-1 0,0-2 0,-1-2 0,1-4 0,-1-4-148,-3 12 1,0-5 0,0-6 0,2-7 147,1 0 0,2-6 0,0-28 983,2-34-656,24-59 1,22-49 0,5-10-217,-9 30 0,3-7 0,4-6 0,1-2 0,1-2 0,0 1-252,-2 5 1,1-1-1,1-2 1,1 0-1,1-1 1,0 1-1,0 0 0,2-1 1,1-1-1,1-1 1,1 1-1,-1 2 1,0 2-1,-2 3-26,8-13 0,0 1 1,-1 5-1,-2 5 0,-1 7 494,5-9 1,-3 9 0,0 16 163,5 13 1,-8 30-1,-28 92 1,-21 49-406,3-49 1,-5 8 0,-2 6-1,-2 3 1,1 2-228,1-12 1,-1 4-1,0 2 1,-1 2-1,-1 1 1,1-1-1,-1 0 0,0 0 1,0 1-1,-1 0 1,1 0-1,-1-1 1,1-1-1,0-2 38,0 3 1,0 0 0,0-2-1,0-2 1,2-2 0,0-4 53,-2 14 1,1-4 0,0-5 0,3-8 48,-4 20 0,3-17 983,0-20-492,29-123 1,15-57-296,-9 47 1,5-9-1,3-7 1,1-3 0,2-1-338,-5 12 1,2-2-1,1-3 1,1-2-1,1 0 1,1-1-1,-1 1 18,-2 9 0,1-2 0,1-1 0,-1 1 0,2 0 0,-1 1 0,0 1 0,-1 3-41,8-13 0,-1 1 0,1 2 0,-1 2 0,-1 4 0,-2 4 409,5-11 1,-2 3 0,-2 7 0,-2 10 245,13-22 1,-8 45-253,-18 93 0,-10 43-239,-11-14 0,-7 15 0,-5 10 0,-1 6 0,-1-1-141,3-14 1,-2 4-1,0 3 1,-1 2-1,-1 1 1,0 0-1,-1-1 18,2-8 0,-1 2 0,0 0 0,0 1 0,-1-1 0,1 0 0,-1-3 0,-1-2-18,0 1 1,0-1-1,-1-1 1,0-2-1,0-2 1,1-4-1,1-4-43,-5 24 0,1-5 1,2-8-1,0-9 184,-7 29 0,10-49 0,24-111 0,14-49 0,-5 30 0,4-12 0,4-10 0,3-7 0,1-3 0,1-1-99,-6 22 1,0-4 0,2-2-1,1-3 1,0-2 0,1-1-1,1-1 1,0 0 0,1-1-1,-1 2 53,0 1 0,1-1 0,0 0 0,0-2 0,1 0 0,0 0 0,1 0 0,-1 1 0,1 0 0,-1 2 0,1 2 46,0-3 0,1 0 0,0 1 0,1 0 0,-1 1 0,0 1 0,0 2 0,-1 2 0,0 2 0,-1 3-141,6-14 1,-2 2-1,1 2 1,-2 3-1,0 4 1,-1 7-1,-1 6 105,6-15 0,0 2 1,-4 20-1,-4 40 36,7 73 0,-13 49 0,-20-35 0,-7 12 0,-5 9 0,-4 7 0,-2 5 0,0 3 0,0 0-90,2-14 1,-1 5-1,-1 3 1,-1 3 0,0 2-1,-2 2 1,0 1 0,0 0-1,0 1 1,0-1-1,0-1 84,1-4 0,-1 1 1,0 1-1,0 0 1,0 1-1,0 0 1,-1 0-1,0 0 0,0-1 1,1-1-1,-1-1 1,0-1-85,0 1 1,-1-1-1,0 1 1,0-1 0,0-1-1,0-1 1,0 0 0,1-2-1,-1-2 1,2-1-1,-1-2-33,-1 13 0,0-1 0,0-1 0,1-2 0,0-4 0,0-2 0,2-5 0,1-6 368,-5 25 1,2-8 0,2-8 0,0-7 245,-11 40 1,12-54-104,26-115 0,12-50-388,-5 31 0,3-13 0,4-9 0,2-6 0,1-3 0,1 0-110,-4 16 1,1-3 0,1-3 0,2-3-1,0-1 1,1 0 0,0-2 0,1 1-1,-1 0 17,0 5 0,1-2 1,0-1-1,0 0 1,1 0-1,0-1 0,1 2 1,-1 0-1,0 1 1,0 2 92,1-2 0,0 0 0,1 1 0,-1 0 0,1 1 0,-1 2 0,-1 3 0,0 2 0,-1 4 163,6-13 1,-2 1 0,0 4 0,-1 4 0,-1 7 0,-1 7 163,12-23 1,-3 10 0,-7 48 112,-5 76 1,-11 42-441,-17-19 0,-8 14 0,-7 9 0,-3 8 0,-1 2 0,1 0-33,3-17 0,-2 3 1,0 3-1,-2 1 1,0 3-1,-1 0 0,0 0 1,-1 1-1,1-1 33,0-5 0,0 1 0,-1 1 0,-1 0 0,1 1 0,-1-1 0,0 0 0,-1-1 0,1-1 0,0-2 0,-4 12 0,-1 1 0,1-2 0,-2 0 0,2-3 0,-1-1 0,1-4 0,2-3-94,-2 5 0,1-3 0,1-3 0,0-4 0,1-3 0,1-5 94,-6 37 0,2-9 0,-1-42 983,3-51-738,21-46 1,18-41 0,10-19 0,-2 0-106,-8 25 0,3-5 1,1-5-1,1-2 1,1-2-1,0-1 1,1 1-264,-2 2 0,1-1 0,1-2 0,1-1 0,-1 0 0,1 1 0,0 0 0,1 3 64,2-9 0,2 0 1,0 0-1,0 2 0,0 2 1,-2 2-1,0 4 59,2-10 0,0 2 0,-1 4 0,-1 7 0,-2 9 491,20-44 1,-8 56-1,-17 100 1,-9 39-296,-12-4 1,-7 17-1,-6 11 1,-2 7 0,0 2-320,3-22 0,-1 5 0,-1 3 0,-1 3 0,-1 1 0,0 2 0,-1-1 0,1-1 13,1-7 1,-1 1 0,0 1 0,0 0-1,-1 1 1,0-1 0,0-1 0,0-1-1,0-1 95,-1 3 1,0 1 0,-1 0-1,0-2 1,0-1 0,0-2 0,2-3-1,-1-3-61,0 5 0,1-1 0,0-3 1,0-4-1,2-5 0,0-5 76,-2 31 0,2-11 0,-2-32 983,0-43-656,18-66 1,17-56 0,3-10-198,-8 40 1,2-7 0,1-4 0,2-2-1,0-2 1,1 0-272,-1 4 1,0-2-1,2-1 1,0-1-1,0 0 1,1 2-1,0 2-23,3-8 0,1 0 0,1 1 0,-1 2 0,1 3 0,-2 4 90,7-20 0,-1 4 0,-1 7 0,-1 11 565,8-25 1,-4 50 491,3 132-738,-30-10 1,-7 18 0,-5 10 0,0 4-385,1-12 0,-2 6 1,-1 4-1,-1 3 0,-1 0 1,0 1 138,1-9 0,0 2 0,-1 1 0,0 1 0,0 0 0,-1-1 0,0-2 0,0-4 0,0 1 0,-1-1 0,0-1 0,0-1 0,0-2 0,1-3-151,-2 15 0,0-2 0,0-3 0,1-4 0,1-6 151,-1 16 0,1-8 0,1-17 983,-7 4-656,23-114 1,9-50 0,4-8-213,-3 14 0,4-9 0,1-6 0,1-3 0,1-1-256,-3 17 1,0-1-1,1-3 1,1-1-1,0 0 1,1 0-1,0 2 0,1-1 1,0-2-1,2 1 1,-1 0-1,1 2 1,-1 3-1,0 2-56,3-12 0,1 1 1,-2 4-1,1 6 0,-1 10 524,5-10 1,0 10 0,-5 42 163,0 79 1,-10 44-296,-12-16 1,-7 14-1,-5 11 1,-2 5 0,0 2-320,1-24 0,0 5 0,-2 3 0,-1 2 0,0 1 0,-1 1 0,0 0 0,0-2 0,-1 4 0,-1 1 0,0 0 0,0 1 0,-1-1 0,0-1 0,-1-1 0,1-3-18,-1 1 1,-1 0-1,-1-1 1,1-3-1,0-1 1,0-4-1,1-3 58,-1 8 0,0-2 0,1-4 0,1-7 1,1-9 82,-9 40 0,8-51 0,15-117 0,9-57 0,0 47 0,3-11 0,3-9 0,1-6 0,2-4 0,1-1 0,-1 0-99,-2 17 1,1-3 0,0-1-1,1-3 1,0 0 0,1-2-1,0 0 1,1-1 0,0 0-1,1 1 20,-1 2 1,0 0 0,1-2 0,1-1 0,-1 0 0,1 1 0,1-1 0,-1 1-1,1 2 1,0 0 0,0 3 78,3-11 0,0 1 0,1 0 0,1 1 0,-1 2 0,0 2 0,0 2 0,0 3 0,-1 4-135,5-13 1,-1 3 0,0 3 0,-1 5-1,0 5 1,0 6 134,14-36 0,-2 9 0,-3 57 0,-3 81 0,-8 41 0,-18-12 0,-9 16 0,-5 11 0,-3 8 0,-2 3 0,0-1-34,3-19 1,-1 3 0,-2 3 0,0 2-1,-1 2 1,-1 0 0,0 0 0,0 1 0,-1-2 33,0 4 0,-1 2 0,-1 0 0,0 0 0,-1 0 0,1 0 0,-2-1 0,1-2 0,-1-2 0,-1 2 0,0 0 0,-2-1 0,1-1 0,0-2 0,0-3 0,0-3 0,1-3-70,-5 17 1,1-3 0,1-5 0,0-6 0,1-5 69,-1 14 0,0-8 0,2-28 983,-2-33-656,23-64 1,15-42 0,3-8-132,-4 15 1,3-7-1,2-4 1,1-3 0,0 0-164,-1 6 1,1-2 0,1-1 0,0-1-1,1 0 1,1 2-34,0 2 0,1-1 0,1 1 0,-1 1 0,1 3 0,-1 2 0,7-19 0,0 4 0,-1 4 0,0 8 327,-2 5 1,-1 7 0,2 20 655,31 19-656,-44 68 1,-11 34 0,-2 7-83,1 2 1,-3 8 0,-1 6 0,-2 2-396,-1-20 1,-1 3 0,-1 2-1,0 1 1,-2 0 0,1-1 149,-1 1 0,0 1 0,-1 0 0,0-1 0,0-2 0,-1-2 0,-1 3 0,0-1 0,-1-2 0,0-3 0,0-3 0,-3 25 0,-1-5 0,2-12 0,2 0 0,2-38 0,2-93 0,8-15 0,5-18 0,2-5 229,1 5 0,1-5 0,2-3 0,1 0-229,2-6 0,1-2 0,1 0 0,1 5 0,6-11 0,1 4 0,1 11 0,3-4 0,0 38 0,2 76 0,-25 28 0,-12 22 0,-2 5 0,-1 15 0,-3 6 0,-3 0 245,2-22 1,-1 0 0,-1 0 0,-1-5 81,-3 9 1,-1-5 0,0-10-154,1-3 1,0-28-175,-1-47 983,18-88-492,5 31 1,3-2-463,0 2 0,4 4-29,13-22 657,-9 49-657,-4 44 0,-12 22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3CBB51-8737-9747-9832-F624FDBAC9B4}" type="datetimeFigureOut">
              <a:rPr kumimoji="1" lang="ja-JP" altLang="en-US" smtClean="0"/>
              <a:t>2023/11/28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FBF086-AB3A-064B-AA1C-CA9F9BD1A70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2267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FBF086-AB3A-064B-AA1C-CA9F9BD1A70A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81266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FBF086-AB3A-064B-AA1C-CA9F9BD1A70A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4438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b="0" i="0" dirty="0">
              <a:solidFill>
                <a:srgbClr val="4D5156"/>
              </a:solidFill>
              <a:effectLst/>
              <a:latin typeface="arial" panose="020B0604020202020204" pitchFamily="34" charset="0"/>
            </a:endParaRPr>
          </a:p>
          <a:p>
            <a:r>
              <a:rPr lang="ja-JP" altLang="en-US" b="0" i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劇団四季：ミュージカル　　春１</a:t>
            </a:r>
            <a:r>
              <a:rPr lang="en-US" altLang="ja-JP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5</a:t>
            </a:r>
            <a:r>
              <a:rPr lang="ja-JP" altLang="en-US" b="0" i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０</a:t>
            </a:r>
            <a:r>
              <a:rPr lang="en-US" altLang="ja-JP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0</a:t>
            </a:r>
            <a:r>
              <a:rPr lang="ja-JP" altLang="en-US" b="0" i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人以上</a:t>
            </a:r>
            <a:r>
              <a:rPr lang="en-US" altLang="ja-JP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r>
              <a:rPr lang="ja-JP" altLang="en-US" b="0" i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宝塚：ミュージカル、レビュー（</a:t>
            </a:r>
            <a:r>
              <a:rPr lang="ja-JP" altLang="en-US" b="0" i="0">
                <a:solidFill>
                  <a:srgbClr val="202124"/>
                </a:solidFill>
                <a:effectLst/>
                <a:latin typeface="Google Sans"/>
              </a:rPr>
              <a:t>歌とダンスがメインのショー作品</a:t>
            </a:r>
            <a:r>
              <a:rPr lang="ja-JP" altLang="en-US" b="0" i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）　大劇場２５００</a:t>
            </a:r>
            <a:endParaRPr lang="en-US" altLang="ja-JP" b="0" i="0" dirty="0">
              <a:solidFill>
                <a:srgbClr val="4D5156"/>
              </a:solidFill>
              <a:effectLst/>
              <a:latin typeface="arial" panose="020B0604020202020204" pitchFamily="34" charset="0"/>
            </a:endParaRPr>
          </a:p>
          <a:p>
            <a:r>
              <a:rPr lang="en-US" altLang="ja-JP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2.5</a:t>
            </a:r>
            <a:r>
              <a:rPr lang="ja-JP" altLang="en-US" b="0" i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次元ミュージカル：漫画・アニメ・ゲームなどを原作・原案とした舞台芸術の一つ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FBF086-AB3A-064B-AA1C-CA9F9BD1A70A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5655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FBF086-AB3A-064B-AA1C-CA9F9BD1A70A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38032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ja-JP" altLang="en-US">
                <a:solidFill>
                  <a:srgbClr val="333333"/>
                </a:solidFill>
                <a:latin typeface="ヒラギノ角ゴ Pro W3" panose="020B0300000000000000" pitchFamily="34" charset="-128"/>
                <a:ea typeface="ヒラギノ角ゴ Pro W3" panose="020B0300000000000000" pitchFamily="34" charset="-128"/>
              </a:rPr>
              <a:t>鴻上尚史（こうかみしょうじ）　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FBF086-AB3A-064B-AA1C-CA9F9BD1A70A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17036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FBF086-AB3A-064B-AA1C-CA9F9BD1A70A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7456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284A420-F50C-4C2C-B88E-E6F4EF504B6E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93A6D2E-5228-4998-9E24-EFCCA024675E}"/>
              </a:ext>
            </a:extLst>
          </p:cNvPr>
          <p:cNvSpPr/>
          <p:nvPr/>
        </p:nvSpPr>
        <p:spPr>
          <a:xfrm>
            <a:off x="0" y="-2"/>
            <a:ext cx="12188952" cy="3567547"/>
          </a:xfrm>
          <a:prstGeom prst="rect">
            <a:avLst/>
          </a:prstGeom>
          <a:ln>
            <a:noFill/>
          </a:ln>
          <a:effectLst>
            <a:outerShdw blurRad="228600" dist="152400" dir="5460000" sx="95000" sy="95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9D878C-9930-44AF-AE18-FCA0DAE10D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1802" y="852055"/>
            <a:ext cx="10380572" cy="2581463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82D608-1F8D-47BB-B595-43B7BEACA9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1802" y="3754582"/>
            <a:ext cx="10380572" cy="2244436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D3C1DA-DAC9-422B-9450-54A7E03B3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1EE12-F28E-4B03-A404-A8FCAE0F6316}" type="datetime1">
              <a:rPr lang="en-US" smtClean="0"/>
              <a:t>11/28/23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9A2B9-3E23-4C08-A5CE-698861210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12E61E-26F7-4369-8F2F-6D3CDF644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ADB48DB-8E25-4F2F-8C02-5B793937255F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32BA7E3-7313-49C8-A245-A85BDEB13EB3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5960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F69F7-12D5-40F0-88F0-33D60AEB0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5BB511-E79D-41D8-AF91-14A5C803FC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05DFA-4DAF-4B30-8032-503081AEA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B8189-0D9C-48A6-9FA3-862227B094CE}" type="datetime1">
              <a:rPr lang="en-US" smtClean="0"/>
              <a:t>11/28/23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34FBF5-16C0-46A0-916A-4910C1B61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626EA6-7E48-454C-887A-0EF3356F9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733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A312BAB-A07B-4FEA-8EB5-A7BD8B24C6D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245A432-7E52-48B5-A8BB-13EED592E35A}"/>
              </a:ext>
            </a:extLst>
          </p:cNvPr>
          <p:cNvSpPr/>
          <p:nvPr/>
        </p:nvSpPr>
        <p:spPr>
          <a:xfrm>
            <a:off x="7813964" y="0"/>
            <a:ext cx="4378036" cy="6858000"/>
          </a:xfrm>
          <a:prstGeom prst="rect">
            <a:avLst/>
          </a:prstGeom>
          <a:ln>
            <a:noFill/>
          </a:ln>
          <a:effectLst>
            <a:outerShdw blurRad="254000" dist="152400" dir="10680000" sx="95000" sy="95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56288B6-16BD-4DEE-9187-C78963ED1D8A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361537" y="120772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259F7B-ED77-4251-A424-93712C6F57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139544" y="872836"/>
            <a:ext cx="2521527" cy="5119256"/>
          </a:xfrm>
        </p:spPr>
        <p:txBody>
          <a:bodyPr vert="eaVert"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295692-9BD0-4EB9-B344-9A6945DB0B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56746" y="872836"/>
            <a:ext cx="6634169" cy="51192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28527-7CED-4CF3-A260-649685D2E6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9184" y="6236208"/>
            <a:ext cx="3037459" cy="365125"/>
          </a:xfrm>
        </p:spPr>
        <p:txBody>
          <a:bodyPr/>
          <a:lstStyle/>
          <a:p>
            <a:fld id="{26ADDCAE-6443-42C3-9C19-F95985500186}" type="datetime1">
              <a:rPr lang="en-US" smtClean="0"/>
              <a:t>11/28/23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17F65-E517-4B50-B559-FD7D59F3E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9184" y="237744"/>
            <a:ext cx="3581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ED40B7-46EE-49D9-BE89-7E101F80A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2840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05031BF-2EA5-4128-B6AF-2D0F5A101095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361537" y="120772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9397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62CCA-8D32-44C3-809A-54D0245B8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8982"/>
            <a:ext cx="10380573" cy="14322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689041-349C-49F8-B155-6F5862873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799" y="2750126"/>
            <a:ext cx="10381205" cy="32617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5E088-72B1-425B-B53B-81B134826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2799E-EB8E-4038-8063-81BB57C732D4}" type="datetime1">
              <a:rPr lang="en-US" smtClean="0"/>
              <a:t>11/28/23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180451-8BF9-48B2-8E6A-9E15C8335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8196E-3A76-4417-BFD8-4400D16E0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14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CFB183B-99B9-4420-AB2D-07056851052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6DF62B9-1876-4EEB-929D-B46F98265E34}"/>
              </a:ext>
            </a:extLst>
          </p:cNvPr>
          <p:cNvSpPr/>
          <p:nvPr/>
        </p:nvSpPr>
        <p:spPr>
          <a:xfrm>
            <a:off x="0" y="-2"/>
            <a:ext cx="12192000" cy="3862064"/>
          </a:xfrm>
          <a:prstGeom prst="rect">
            <a:avLst/>
          </a:prstGeom>
          <a:ln>
            <a:noFill/>
          </a:ln>
          <a:effectLst>
            <a:outerShdw blurRad="203200" dist="127000" dir="5460000" sx="96000" sy="96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5F0E4DD-839A-4BD2-B5FA-FF319E87D037}"/>
              </a:ext>
            </a:extLst>
          </p:cNvPr>
          <p:cNvCxnSpPr>
            <a:cxnSpLocks/>
          </p:cNvCxnSpPr>
          <p:nvPr/>
        </p:nvCxnSpPr>
        <p:spPr>
          <a:xfrm>
            <a:off x="11668155" y="852056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692C2FB-E558-4132-AAF5-EFCED0144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2056"/>
            <a:ext cx="10380572" cy="2576944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20424-DA4E-467F-AC0A-D44192A54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1797" y="4202832"/>
            <a:ext cx="10395116" cy="17892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B39F9C-ADA9-4225-9D74-193A8894ED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2481" y="6236208"/>
            <a:ext cx="3037459" cy="365125"/>
          </a:xfrm>
        </p:spPr>
        <p:txBody>
          <a:bodyPr/>
          <a:lstStyle/>
          <a:p>
            <a:fld id="{217A73C3-B243-44D3-809D-EF8FDFBD85D4}" type="datetime1">
              <a:rPr lang="en-US" smtClean="0"/>
              <a:t>11/28/23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057DEC-B96B-4D69-8B62-5156FDA6D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2481" y="237744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BF4AC1-9934-43DC-B9AC-322612A74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9782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CBDA60A-39CD-41D4-8AE5-0FB7FD78559C}"/>
              </a:ext>
            </a:extLst>
          </p:cNvPr>
          <p:cNvCxnSpPr>
            <a:cxnSpLocks/>
          </p:cNvCxnSpPr>
          <p:nvPr/>
        </p:nvCxnSpPr>
        <p:spPr>
          <a:xfrm>
            <a:off x="11668155" y="852056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1049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CAF84-4A19-4D9A-9B82-46BCBED4F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8982"/>
            <a:ext cx="10380573" cy="14322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A373DD-26AC-4E69-A17C-538D9C7C68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1800" y="2833255"/>
            <a:ext cx="5045281" cy="3165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D30C23-A75F-45DF-BCCF-760C533AC7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7092" y="2833255"/>
            <a:ext cx="5045281" cy="3165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2C3974-73EC-4F1B-9E92-0E279ABEE5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2481" y="6236208"/>
            <a:ext cx="3037459" cy="365125"/>
          </a:xfrm>
        </p:spPr>
        <p:txBody>
          <a:bodyPr/>
          <a:lstStyle/>
          <a:p>
            <a:fld id="{C9B6D3E3-28E2-4380-A113-67698215C5F8}" type="datetime1">
              <a:rPr lang="en-US" smtClean="0"/>
              <a:t>11/28/23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0B3F2-3F28-42A3-9701-A6F01F1B1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2481" y="237744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E7A2FC-50E7-4972-9F28-E3AC4EF93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9782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060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65F85-77E6-4F6D-9FFA-5D76201B1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2" y="872836"/>
            <a:ext cx="10380572" cy="14270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6C0DAE-58D1-45D9-9FC4-B0864E332C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1801" y="2713326"/>
            <a:ext cx="5023424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0" i="1" u="none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1E63D7-9812-4EA1-A0A2-14D974311F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1801" y="3706091"/>
            <a:ext cx="5023424" cy="2334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C5055B-04A0-47D3-90ED-135025F857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4211" y="2713326"/>
            <a:ext cx="5048163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0" i="1" u="none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936E6E-8F64-49E6-B57C-86CF92D168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4211" y="3706091"/>
            <a:ext cx="5048163" cy="2334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FBEAD-2827-40DA-8338-2D691325F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2481" y="6236208"/>
            <a:ext cx="3037459" cy="365125"/>
          </a:xfrm>
        </p:spPr>
        <p:txBody>
          <a:bodyPr/>
          <a:lstStyle/>
          <a:p>
            <a:fld id="{A9EFCB61-04AD-47C9-BF79-2BD8B9CEC07A}" type="datetime1">
              <a:rPr lang="en-US" smtClean="0"/>
              <a:t>11/28/23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34B88D-9C6E-4A88-985C-3ED5057A1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2481" y="237744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0B6A32-2D15-425F-B6A9-146AFB5C1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9782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086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81B7C-9BD5-4CF8-BAEB-A6CB78DA2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85F1D3-3353-4FC6-8854-51B0BFFD6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35E0C-D585-492F-8146-7493F4086301}" type="datetime1">
              <a:rPr lang="en-US" smtClean="0"/>
              <a:t>11/28/23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226CE6-6BEB-46DB-BD4B-9B8AE89A1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81BCCC-8B3F-40B3-91D5-52E53B2AA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217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2C0FBB6-4CCA-4358-9DD5-CDF2173E63C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02559A-671A-4FDE-82C3-1CF8CFCF1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48390-48B5-49AB-B019-A7C8FB8C31F6}" type="datetime1">
              <a:rPr lang="en-US" smtClean="0"/>
              <a:t>11/28/23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A14275-250D-437E-BAF1-5BB3CDE64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93BDE-2A52-4AA7-B222-0F25570EB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E6B771E-DDF7-430C-9462-BA1D3742C84E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2605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F9A0B00-F6ED-4C3A-97DC-C2AF9D62EE8B}"/>
              </a:ext>
            </a:extLst>
          </p:cNvPr>
          <p:cNvSpPr/>
          <p:nvPr/>
        </p:nvSpPr>
        <p:spPr>
          <a:xfrm>
            <a:off x="79067" y="0"/>
            <a:ext cx="4998624" cy="6858000"/>
          </a:xfrm>
          <a:prstGeom prst="rect">
            <a:avLst/>
          </a:prstGeom>
          <a:ln>
            <a:noFill/>
          </a:ln>
          <a:effectLst>
            <a:outerShdw blurRad="228600" dist="114300" dir="21540000" sx="96000" sy="96000" algn="t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3" name="Rectangle 122">
            <a:extLst>
              <a:ext uri="{FF2B5EF4-FFF2-40B4-BE49-F238E27FC236}">
                <a16:creationId xmlns:a16="http://schemas.microsoft.com/office/drawing/2014/main" id="{3B025FD9-B9EF-4F5C-B67D-3485253B7A6A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7F545CD-A200-4C66-BF9A-9B839D0CE648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  <a:effectLst>
            <a:outerShdw blurRad="228600" dist="152400" dir="21540000" sx="96000" sy="96000" algn="t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110916-EEE9-418C-B24A-EC09A6D22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37" y="872836"/>
            <a:ext cx="4560525" cy="2281050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3A0F4-FD98-409E-B41A-5F4352C6A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1781" y="872837"/>
            <a:ext cx="4520593" cy="5140036"/>
          </a:xfrm>
        </p:spPr>
        <p:txBody>
          <a:bodyPr>
            <a:normAutofit/>
          </a:bodyPr>
          <a:lstStyle>
            <a:lvl1pPr algn="l">
              <a:defRPr sz="2800"/>
            </a:lvl1pPr>
            <a:lvl2pPr algn="l">
              <a:defRPr sz="2400"/>
            </a:lvl2pPr>
            <a:lvl3pPr algn="l">
              <a:defRPr sz="2000"/>
            </a:lvl3pPr>
            <a:lvl4pPr algn="l">
              <a:defRPr sz="1800"/>
            </a:lvl4pPr>
            <a:lvl5pPr algn="l"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FABF6F-6E7C-4B3F-B205-09361DA58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0537" y="3442854"/>
            <a:ext cx="4560525" cy="257694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25198D-8500-4277-AA5D-3C3D8FDDC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9184" y="6236208"/>
            <a:ext cx="3037459" cy="365125"/>
          </a:xfrm>
        </p:spPr>
        <p:txBody>
          <a:bodyPr/>
          <a:lstStyle/>
          <a:p>
            <a:fld id="{962E767E-8A14-4E70-91B9-2101CBC4D7BD}" type="datetime1">
              <a:rPr lang="en-US" smtClean="0"/>
              <a:t>11/28/23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8D219F-027A-4632-9FB0-BD098D56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9184" y="237744"/>
            <a:ext cx="3792532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30C82B-C7DC-434D-8768-DE9D11767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2840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A8CCC603-9605-46C8-9034-8DAE6AC40DD9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BBF1D9-8F8F-45A3-BDB4-952D0FB20A4D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8845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CBEB8797-B080-41A6-B14E-8DC7F0F27E4E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C6C7272-A552-46B3-992F-F5ADD5AA2443}"/>
              </a:ext>
            </a:extLst>
          </p:cNvPr>
          <p:cNvSpPr/>
          <p:nvPr/>
        </p:nvSpPr>
        <p:spPr>
          <a:xfrm>
            <a:off x="-1" y="0"/>
            <a:ext cx="608767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28600" dist="152400" dir="21540000" sx="96000" sy="96000" algn="t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5F6AD1-1E6C-46AF-8431-6627180FF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733" y="858981"/>
            <a:ext cx="4556749" cy="2281052"/>
          </a:xfrm>
        </p:spPr>
        <p:txBody>
          <a:bodyPr anchor="b"/>
          <a:lstStyle>
            <a:lvl1pPr>
              <a:def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8A91F9-760E-4CF4-8A03-FA1482C35E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59826" y="865909"/>
            <a:ext cx="4582548" cy="51261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49A9D5-BA6E-4C4A-88A0-5BB86958B8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8733" y="3429000"/>
            <a:ext cx="4556749" cy="2590800"/>
          </a:xfrm>
        </p:spPr>
        <p:txBody>
          <a:bodyPr/>
          <a:lstStyle>
            <a:lvl1pPr marL="0" indent="0">
              <a:buNone/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56899E-70A1-4EFB-87EC-6C4F3BC03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9184" y="6236208"/>
            <a:ext cx="3037459" cy="365125"/>
          </a:xfrm>
        </p:spPr>
        <p:txBody>
          <a:bodyPr/>
          <a:lstStyle/>
          <a:p>
            <a:fld id="{01AF0C4B-5A4A-45CA-ABEC-10F107160D33}" type="datetime1">
              <a:rPr lang="en-US" smtClean="0"/>
              <a:t>11/28/23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C34B05-4931-4BC8-BD43-9E6B944B3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9184" y="237744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ABE5D-7EA4-4D33-B23E-52E640CBF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2840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DF0DB5EA-94EC-4DB5-B8E5-B454005C1552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699FF82-B951-46E6-AEA7-0993C867FB6D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5277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38E7D36-B1C9-463C-983F-AEA5810A60D0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B9A221-B33F-47C2-85FF-2C8F363D797B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D0E0EF1-7626-4514-9337-271DD661B1EB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5" name="Rectangle 64">
            <a:extLst>
              <a:ext uri="{FF2B5EF4-FFF2-40B4-BE49-F238E27FC236}">
                <a16:creationId xmlns:a16="http://schemas.microsoft.com/office/drawing/2014/main" id="{5F0B1492-9A00-4F80-8771-0BB2C2C4353C}"/>
              </a:ext>
            </a:extLst>
          </p:cNvPr>
          <p:cNvSpPr/>
          <p:nvPr/>
        </p:nvSpPr>
        <p:spPr>
          <a:xfrm>
            <a:off x="0" y="-2"/>
            <a:ext cx="12188952" cy="2544415"/>
          </a:xfrm>
          <a:prstGeom prst="rect">
            <a:avLst/>
          </a:prstGeom>
          <a:ln>
            <a:noFill/>
          </a:ln>
          <a:effectLst>
            <a:outerShdw blurRad="190500" dist="127000" dir="546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462805-4F8E-44FE-905C-2C3F1A2B3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8982"/>
            <a:ext cx="10380573" cy="1432273"/>
          </a:xfrm>
          <a:prstGeom prst="rect">
            <a:avLst/>
          </a:prstGeom>
        </p:spPr>
        <p:txBody>
          <a:bodyPr lIns="109728" tIns="109728" rIns="109728" bIns="91440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45021C-0380-49AA-ADA1-A8B473FBF5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1799" y="2750126"/>
            <a:ext cx="10381205" cy="3261789"/>
          </a:xfrm>
          <a:prstGeom prst="rect">
            <a:avLst/>
          </a:prstGeom>
        </p:spPr>
        <p:txBody>
          <a:bodyPr lIns="109728" tIns="109728" rIns="109728" bIns="9144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A2409-F298-40BF-BFAC-65A3E71D29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2481" y="6240079"/>
            <a:ext cx="41148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989806E-8E94-473C-AEE7-BE6F15F85533}" type="datetime1">
              <a:rPr lang="en-US" smtClean="0"/>
              <a:t>11/28/23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4799D8-4DBF-4BB2-8D2B-65592ADC90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81" y="236199"/>
            <a:ext cx="41148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99666-11C3-48A1-966C-439EBF9D9A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9782" y="235881"/>
            <a:ext cx="756746" cy="365760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ctr">
              <a:defRPr lang="en-US" sz="1400" b="1" kern="1200" smtClean="0">
                <a:solidFill>
                  <a:schemeClr val="tx1"/>
                </a:solidFill>
                <a:latin typeface="Bierstadt" panose="020B0504020202020204" pitchFamily="34" charset="0"/>
                <a:ea typeface="+mn-ea"/>
                <a:cs typeface="+mn-cs"/>
              </a:defRPr>
            </a:lvl1pPr>
          </a:lstStyle>
          <a:p>
            <a:fld id="{B4A918BC-4D43-4B42-B3C0-E7EBE25E6AF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7FAC7B62-8ACC-41ED-80AB-8D1CDF38B9E4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45FF525-9A83-4625-99D9-B267BDE077E7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1282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5" r:id="rId6"/>
    <p:sldLayoutId id="2147483680" r:id="rId7"/>
    <p:sldLayoutId id="2147483681" r:id="rId8"/>
    <p:sldLayoutId id="2147483682" r:id="rId9"/>
    <p:sldLayoutId id="2147483684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113000"/>
        </a:lnSpc>
        <a:spcBef>
          <a:spcPct val="0"/>
        </a:spcBef>
        <a:buNone/>
        <a:defRPr sz="4400" kern="1200" spc="19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3000"/>
        </a:lnSpc>
        <a:spcBef>
          <a:spcPts val="1000"/>
        </a:spcBef>
        <a:buFont typeface="Arial" panose="020B0604020202020204" pitchFamily="34" charset="0"/>
        <a:buNone/>
        <a:defRPr sz="2200" kern="1200" spc="80">
          <a:solidFill>
            <a:schemeClr val="tx1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13000"/>
        </a:lnSpc>
        <a:spcBef>
          <a:spcPts val="500"/>
        </a:spcBef>
        <a:buFont typeface="Arial" panose="020B0604020202020204" pitchFamily="34" charset="0"/>
        <a:buNone/>
        <a:defRPr sz="2000" kern="1200" spc="80">
          <a:solidFill>
            <a:schemeClr val="tx1"/>
          </a:solidFill>
          <a:latin typeface="+mn-lt"/>
          <a:ea typeface="+mn-ea"/>
          <a:cs typeface="+mn-cs"/>
        </a:defRPr>
      </a:lvl2pPr>
      <a:lvl3pPr marL="457200" indent="0" algn="l" defTabSz="914400" rtl="0" eaLnBrk="1" latinLnBrk="0" hangingPunct="1">
        <a:lnSpc>
          <a:spcPct val="113000"/>
        </a:lnSpc>
        <a:spcBef>
          <a:spcPts val="500"/>
        </a:spcBef>
        <a:buFont typeface="Arial" panose="020B0604020202020204" pitchFamily="34" charset="0"/>
        <a:buNone/>
        <a:defRPr sz="1800" kern="1200" spc="80">
          <a:solidFill>
            <a:schemeClr val="tx1"/>
          </a:solidFill>
          <a:latin typeface="+mn-lt"/>
          <a:ea typeface="+mn-ea"/>
          <a:cs typeface="+mn-cs"/>
        </a:defRPr>
      </a:lvl3pPr>
      <a:lvl4pPr marL="685800" indent="0" algn="l" defTabSz="914400" rtl="0" eaLnBrk="1" latinLnBrk="0" hangingPunct="1">
        <a:lnSpc>
          <a:spcPct val="113000"/>
        </a:lnSpc>
        <a:spcBef>
          <a:spcPts val="500"/>
        </a:spcBef>
        <a:buFont typeface="Arial" panose="020B0604020202020204" pitchFamily="34" charset="0"/>
        <a:buNone/>
        <a:defRPr sz="1600" kern="1200" spc="80">
          <a:solidFill>
            <a:schemeClr val="tx1"/>
          </a:solidFill>
          <a:latin typeface="+mn-lt"/>
          <a:ea typeface="+mn-ea"/>
          <a:cs typeface="+mn-cs"/>
        </a:defRPr>
      </a:lvl4pPr>
      <a:lvl5pPr marL="914400" indent="0" algn="l" defTabSz="914400" rtl="0" eaLnBrk="1" latinLnBrk="0" hangingPunct="1">
        <a:lnSpc>
          <a:spcPct val="113000"/>
        </a:lnSpc>
        <a:spcBef>
          <a:spcPts val="500"/>
        </a:spcBef>
        <a:buFont typeface="Arial" panose="020B0604020202020204" pitchFamily="34" charset="0"/>
        <a:buNone/>
        <a:defRPr sz="1600" kern="1200" spc="8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customXml" Target="../ink/ink2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smokerscafe.jp/guide/about_theater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kangeki-award.com/" TargetMode="External"/><Relationship Id="rId4" Type="http://schemas.openxmlformats.org/officeDocument/2006/relationships/hyperlink" Target="https://camp-fire.jp/projects/view/696060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3CE82FC2-F860-45B2-A3D6-C0687566A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FAE907D-B057-4259-A679-952AEED00D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9148" y="0"/>
            <a:ext cx="1221114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489C2E0-4895-4B72-85EA-7EE9FAFFD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6112905" cy="2787805"/>
          </a:xfrm>
          <a:prstGeom prst="rect">
            <a:avLst/>
          </a:prstGeom>
          <a:ln>
            <a:noFill/>
          </a:ln>
          <a:effectLst>
            <a:outerShdw blurRad="254000" dist="139700" dir="5220000" sx="92000" sy="92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ACA8076-C178-0534-0462-957C3D86CD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9506" y="4799796"/>
            <a:ext cx="4998709" cy="1372137"/>
          </a:xfrm>
        </p:spPr>
        <p:txBody>
          <a:bodyPr anchor="b">
            <a:normAutofit/>
          </a:bodyPr>
          <a:lstStyle/>
          <a:p>
            <a:r>
              <a:rPr kumimoji="1" lang="ja-JP" altLang="en-US"/>
              <a:t>経営学部　国際経営学科　</a:t>
            </a:r>
            <a:r>
              <a:rPr kumimoji="1" lang="en-US" altLang="ja-JP" dirty="0"/>
              <a:t>3</a:t>
            </a:r>
            <a:r>
              <a:rPr kumimoji="1" lang="ja-JP" altLang="en-US"/>
              <a:t>年　</a:t>
            </a:r>
            <a:endParaRPr kumimoji="1" lang="en-US" altLang="ja-JP" dirty="0"/>
          </a:p>
          <a:p>
            <a:r>
              <a:rPr kumimoji="1" lang="ja-JP" altLang="en-US"/>
              <a:t>杉野　真央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8629BEE-13D1-4CDD-8A7D-0A9F9688BA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3900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カラフルな幾何学的形状のモザイク">
            <a:extLst>
              <a:ext uri="{FF2B5EF4-FFF2-40B4-BE49-F238E27FC236}">
                <a16:creationId xmlns:a16="http://schemas.microsoft.com/office/drawing/2014/main" id="{6CA350DE-8FA6-7B81-1F3D-F7A23E3365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1" r="34754"/>
          <a:stretch/>
        </p:blipFill>
        <p:spPr>
          <a:xfrm>
            <a:off x="6096001" y="10"/>
            <a:ext cx="6095999" cy="685799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A869D9FD-D97D-0338-E92C-43C04DB0F7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7975" y="1813146"/>
            <a:ext cx="5508025" cy="1433386"/>
          </a:xfrm>
        </p:spPr>
        <p:txBody>
          <a:bodyPr anchor="ctr">
            <a:normAutofit fontScale="90000"/>
          </a:bodyPr>
          <a:lstStyle/>
          <a:p>
            <a:r>
              <a:rPr kumimoji="1" lang="ja-JP" altLang="en-US"/>
              <a:t>エンタメを身近に</a:t>
            </a:r>
            <a:br>
              <a:rPr kumimoji="1" lang="en-US" altLang="ja-JP" dirty="0"/>
            </a:br>
            <a:r>
              <a:rPr kumimoji="1" lang="en-US" altLang="ja-JP" dirty="0"/>
              <a:t>〜</a:t>
            </a:r>
            <a:r>
              <a:rPr kumimoji="1" lang="ja-JP" altLang="en-US"/>
              <a:t>小劇場の世界へ</a:t>
            </a:r>
            <a:r>
              <a:rPr kumimoji="1" lang="en-US" altLang="ja-JP" dirty="0"/>
              <a:t>〜</a:t>
            </a:r>
            <a:br>
              <a:rPr kumimoji="1" lang="en-US" altLang="ja-JP" dirty="0"/>
            </a:b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39823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A1877D1-EFC2-50F9-2A22-E7F25FFD4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8982"/>
            <a:ext cx="10957759" cy="1432273"/>
          </a:xfrm>
        </p:spPr>
        <p:txBody>
          <a:bodyPr/>
          <a:lstStyle/>
          <a:p>
            <a:r>
              <a:rPr kumimoji="1" lang="ja-JP" altLang="en-US">
                <a:latin typeface="+mn-lt"/>
                <a:ea typeface="+mn-ea"/>
              </a:rPr>
              <a:t>観客側の現状：一般的に</a:t>
            </a:r>
            <a:r>
              <a:rPr kumimoji="1" lang="ja-JP" altLang="en-US" b="1">
                <a:latin typeface="+mn-lt"/>
                <a:ea typeface="+mn-ea"/>
              </a:rPr>
              <a:t>観劇文化がない</a:t>
            </a:r>
            <a:endParaRPr kumimoji="1" lang="ja-JP" altLang="en-US" b="1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754ECA6-156F-1A12-3B3E-558B2A551A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799" y="2750126"/>
            <a:ext cx="11094921" cy="3261789"/>
          </a:xfrm>
        </p:spPr>
        <p:txBody>
          <a:bodyPr/>
          <a:lstStyle/>
          <a:p>
            <a:r>
              <a:rPr kumimoji="1" lang="ja-JP" altLang="en-US"/>
              <a:t>・欧米と比較し、日本ではカジュアルに観劇する文化がない</a:t>
            </a:r>
            <a:endParaRPr kumimoji="1" lang="en-US" altLang="ja-JP" dirty="0"/>
          </a:p>
          <a:p>
            <a:r>
              <a:rPr kumimoji="1" lang="ja-JP" altLang="en-US"/>
              <a:t>・そもそも舞台がどんなものか、何の演目があるのか知らない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sz="3200" dirty="0"/>
              <a:t>→</a:t>
            </a:r>
            <a:r>
              <a:rPr kumimoji="1" lang="ja-JP" altLang="en-US" sz="3200"/>
              <a:t>興味を持つ機会がない</a:t>
            </a:r>
            <a:endParaRPr kumimoji="1" lang="en-US" altLang="ja-JP" sz="3200" dirty="0"/>
          </a:p>
          <a:p>
            <a:r>
              <a:rPr kumimoji="1" lang="en-US" altLang="ja-JP" sz="3200" dirty="0"/>
              <a:t>→</a:t>
            </a:r>
            <a:r>
              <a:rPr kumimoji="1" lang="ja-JP" altLang="en-US" sz="3200"/>
              <a:t>観劇しても「一回ポッキリ」になりがち</a:t>
            </a:r>
            <a:endParaRPr kumimoji="1" lang="en-US" altLang="ja-JP" sz="3200" dirty="0"/>
          </a:p>
        </p:txBody>
      </p:sp>
    </p:spTree>
    <p:extLst>
      <p:ext uri="{BB962C8B-B14F-4D97-AF65-F5344CB8AC3E}">
        <p14:creationId xmlns:p14="http://schemas.microsoft.com/office/powerpoint/2010/main" val="3844053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角丸四角形 19">
            <a:extLst>
              <a:ext uri="{FF2B5EF4-FFF2-40B4-BE49-F238E27FC236}">
                <a16:creationId xmlns:a16="http://schemas.microsoft.com/office/drawing/2014/main" id="{817BFC16-503E-11E8-CEA8-75525FBA6166}"/>
              </a:ext>
            </a:extLst>
          </p:cNvPr>
          <p:cNvSpPr/>
          <p:nvPr/>
        </p:nvSpPr>
        <p:spPr>
          <a:xfrm>
            <a:off x="2117873" y="2792624"/>
            <a:ext cx="8941236" cy="327779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/楕円 16">
            <a:extLst>
              <a:ext uri="{FF2B5EF4-FFF2-40B4-BE49-F238E27FC236}">
                <a16:creationId xmlns:a16="http://schemas.microsoft.com/office/drawing/2014/main" id="{383E8A8E-1FE1-8426-6837-E48AFBE4F19F}"/>
              </a:ext>
            </a:extLst>
          </p:cNvPr>
          <p:cNvSpPr/>
          <p:nvPr/>
        </p:nvSpPr>
        <p:spPr>
          <a:xfrm>
            <a:off x="451040" y="5012096"/>
            <a:ext cx="3144237" cy="1579455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6A57BA54-F270-D25D-1EBD-A2D3C1480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>
                <a:latin typeface="+mn-lt"/>
                <a:ea typeface="+mn-ea"/>
              </a:rPr>
              <a:t>劇団側の現状：</a:t>
            </a:r>
            <a:r>
              <a:rPr lang="ja-JP" altLang="en-US" b="1" i="0">
                <a:solidFill>
                  <a:srgbClr val="4D4A4A"/>
                </a:solidFill>
                <a:effectLst/>
                <a:latin typeface="+mn-lt"/>
                <a:ea typeface="+mn-ea"/>
              </a:rPr>
              <a:t>閉じられた</a:t>
            </a:r>
            <a:r>
              <a:rPr lang="ja-JP" altLang="en-US" i="0">
                <a:solidFill>
                  <a:srgbClr val="4D4A4A"/>
                </a:solidFill>
                <a:effectLst/>
                <a:latin typeface="+mn-lt"/>
                <a:ea typeface="+mn-ea"/>
              </a:rPr>
              <a:t>世界</a:t>
            </a:r>
            <a:endParaRPr kumimoji="1" lang="ja-JP" altLang="en-US">
              <a:latin typeface="+mn-lt"/>
              <a:ea typeface="+mn-ea"/>
            </a:endParaRPr>
          </a:p>
        </p:txBody>
      </p:sp>
      <p:sp>
        <p:nvSpPr>
          <p:cNvPr id="9" name="角丸四角形 8">
            <a:extLst>
              <a:ext uri="{FF2B5EF4-FFF2-40B4-BE49-F238E27FC236}">
                <a16:creationId xmlns:a16="http://schemas.microsoft.com/office/drawing/2014/main" id="{20B2DC61-1F45-CDD6-485B-F4434BF6049A}"/>
              </a:ext>
            </a:extLst>
          </p:cNvPr>
          <p:cNvSpPr/>
          <p:nvPr/>
        </p:nvSpPr>
        <p:spPr>
          <a:xfrm>
            <a:off x="2311858" y="2907299"/>
            <a:ext cx="3486150" cy="1103531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A129FB5-5C89-C8E0-A197-70C92A16910B}"/>
              </a:ext>
            </a:extLst>
          </p:cNvPr>
          <p:cNvSpPr txBox="1"/>
          <p:nvPr/>
        </p:nvSpPr>
        <p:spPr>
          <a:xfrm>
            <a:off x="2117873" y="3198917"/>
            <a:ext cx="37361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l"/>
            <a:r>
              <a:rPr lang="ja-JP" altLang="en-US" i="0">
                <a:solidFill>
                  <a:schemeClr val="bg1"/>
                </a:solidFill>
                <a:effectLst/>
              </a:rPr>
              <a:t>資金、人材、ノウハウ不足</a:t>
            </a:r>
            <a:endParaRPr lang="en-US" altLang="ja-JP" i="0" dirty="0">
              <a:solidFill>
                <a:schemeClr val="bg1"/>
              </a:solidFill>
              <a:effectLst/>
            </a:endParaRPr>
          </a:p>
          <a:p>
            <a:pPr lvl="1" algn="l"/>
            <a:r>
              <a:rPr lang="ja-JP" altLang="en-US" i="0">
                <a:solidFill>
                  <a:schemeClr val="bg1"/>
                </a:solidFill>
                <a:effectLst/>
              </a:rPr>
              <a:t>宣伝が不調</a:t>
            </a:r>
            <a:endParaRPr lang="en-US" altLang="ja-JP" i="0" dirty="0">
              <a:solidFill>
                <a:schemeClr val="bg1"/>
              </a:solidFill>
              <a:effectLst/>
            </a:endParaRPr>
          </a:p>
        </p:txBody>
      </p:sp>
      <p:sp>
        <p:nvSpPr>
          <p:cNvPr id="11" name="角丸四角形 10">
            <a:extLst>
              <a:ext uri="{FF2B5EF4-FFF2-40B4-BE49-F238E27FC236}">
                <a16:creationId xmlns:a16="http://schemas.microsoft.com/office/drawing/2014/main" id="{307E7D0F-555C-6C4C-FF6E-BFD803D673B9}"/>
              </a:ext>
            </a:extLst>
          </p:cNvPr>
          <p:cNvSpPr/>
          <p:nvPr/>
        </p:nvSpPr>
        <p:spPr>
          <a:xfrm>
            <a:off x="7030447" y="2907299"/>
            <a:ext cx="3486150" cy="108665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BC8D59B-0631-004E-14E7-929A08747A92}"/>
              </a:ext>
            </a:extLst>
          </p:cNvPr>
          <p:cNvSpPr txBox="1"/>
          <p:nvPr/>
        </p:nvSpPr>
        <p:spPr>
          <a:xfrm>
            <a:off x="6905431" y="3125830"/>
            <a:ext cx="37361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l"/>
            <a:r>
              <a:rPr lang="ja-JP" altLang="en-US" i="0">
                <a:solidFill>
                  <a:schemeClr val="bg1"/>
                </a:solidFill>
                <a:effectLst/>
              </a:rPr>
              <a:t>演者、スタッフへの負担</a:t>
            </a:r>
            <a:endParaRPr lang="en-US" altLang="ja-JP" i="0" dirty="0">
              <a:solidFill>
                <a:schemeClr val="bg1"/>
              </a:solidFill>
              <a:effectLst/>
            </a:endParaRPr>
          </a:p>
          <a:p>
            <a:pPr lvl="1" algn="l"/>
            <a:r>
              <a:rPr lang="ja-JP" altLang="en-US">
                <a:solidFill>
                  <a:schemeClr val="bg1"/>
                </a:solidFill>
              </a:rPr>
              <a:t>ノルマ制</a:t>
            </a:r>
            <a:endParaRPr lang="en-US" altLang="ja-JP" dirty="0">
              <a:solidFill>
                <a:schemeClr val="bg1"/>
              </a:solidFill>
            </a:endParaRPr>
          </a:p>
        </p:txBody>
      </p:sp>
      <p:sp>
        <p:nvSpPr>
          <p:cNvPr id="10" name="角丸四角形 9">
            <a:extLst>
              <a:ext uri="{FF2B5EF4-FFF2-40B4-BE49-F238E27FC236}">
                <a16:creationId xmlns:a16="http://schemas.microsoft.com/office/drawing/2014/main" id="{0A4405DE-8E2A-17C9-E813-5A291D3AD004}"/>
              </a:ext>
            </a:extLst>
          </p:cNvPr>
          <p:cNvSpPr/>
          <p:nvPr/>
        </p:nvSpPr>
        <p:spPr>
          <a:xfrm>
            <a:off x="4650919" y="4583296"/>
            <a:ext cx="3486150" cy="1086655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722AD23-4A18-A689-D352-11CB40D3F363}"/>
              </a:ext>
            </a:extLst>
          </p:cNvPr>
          <p:cNvSpPr txBox="1"/>
          <p:nvPr/>
        </p:nvSpPr>
        <p:spPr>
          <a:xfrm>
            <a:off x="4964501" y="4801799"/>
            <a:ext cx="44885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l"/>
            <a:r>
              <a:rPr lang="ja-JP" altLang="en-US" i="0">
                <a:solidFill>
                  <a:schemeClr val="bg1"/>
                </a:solidFill>
                <a:effectLst/>
              </a:rPr>
              <a:t>演者、スタッフの</a:t>
            </a:r>
            <a:endParaRPr lang="en-US" altLang="ja-JP" i="0" dirty="0">
              <a:solidFill>
                <a:schemeClr val="bg1"/>
              </a:solidFill>
              <a:effectLst/>
            </a:endParaRPr>
          </a:p>
          <a:p>
            <a:pPr lvl="1" algn="l"/>
            <a:r>
              <a:rPr lang="ja-JP" altLang="en-US" i="0">
                <a:solidFill>
                  <a:schemeClr val="bg1"/>
                </a:solidFill>
                <a:effectLst/>
              </a:rPr>
              <a:t>モチベーション低下</a:t>
            </a:r>
            <a:endParaRPr lang="en-US" altLang="ja-JP" i="0" dirty="0">
              <a:solidFill>
                <a:schemeClr val="bg1"/>
              </a:solidFill>
              <a:effectLst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1AA1F5E-9C11-770C-7C9B-DCA5E9A47E9C}"/>
              </a:ext>
            </a:extLst>
          </p:cNvPr>
          <p:cNvSpPr txBox="1"/>
          <p:nvPr/>
        </p:nvSpPr>
        <p:spPr>
          <a:xfrm>
            <a:off x="835548" y="5448130"/>
            <a:ext cx="32665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i="0">
                <a:solidFill>
                  <a:schemeClr val="bg1"/>
                </a:solidFill>
                <a:effectLst/>
              </a:rPr>
              <a:t>認知不足</a:t>
            </a:r>
            <a:endParaRPr lang="en-US" altLang="ja-JP" i="0" dirty="0">
              <a:solidFill>
                <a:schemeClr val="bg1"/>
              </a:solidFill>
              <a:effectLst/>
            </a:endParaRPr>
          </a:p>
          <a:p>
            <a:r>
              <a:rPr lang="ja-JP" altLang="en-US" i="0">
                <a:solidFill>
                  <a:schemeClr val="bg1"/>
                </a:solidFill>
                <a:effectLst/>
              </a:rPr>
              <a:t>新規観劇者が入りづらい</a:t>
            </a:r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14" name="左右矢印 13">
            <a:extLst>
              <a:ext uri="{FF2B5EF4-FFF2-40B4-BE49-F238E27FC236}">
                <a16:creationId xmlns:a16="http://schemas.microsoft.com/office/drawing/2014/main" id="{9DC67FAD-03B4-FA3D-EA78-981050D04E95}"/>
              </a:ext>
            </a:extLst>
          </p:cNvPr>
          <p:cNvSpPr/>
          <p:nvPr/>
        </p:nvSpPr>
        <p:spPr>
          <a:xfrm>
            <a:off x="5944585" y="3360499"/>
            <a:ext cx="870315" cy="323166"/>
          </a:xfrm>
          <a:prstGeom prst="left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左右矢印 14">
            <a:extLst>
              <a:ext uri="{FF2B5EF4-FFF2-40B4-BE49-F238E27FC236}">
                <a16:creationId xmlns:a16="http://schemas.microsoft.com/office/drawing/2014/main" id="{EF59C789-0298-311A-37C7-87C001AE0E87}"/>
              </a:ext>
            </a:extLst>
          </p:cNvPr>
          <p:cNvSpPr/>
          <p:nvPr/>
        </p:nvSpPr>
        <p:spPr>
          <a:xfrm rot="2797204">
            <a:off x="3576442" y="4342312"/>
            <a:ext cx="870315" cy="323166"/>
          </a:xfrm>
          <a:prstGeom prst="left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左右矢印 15">
            <a:extLst>
              <a:ext uri="{FF2B5EF4-FFF2-40B4-BE49-F238E27FC236}">
                <a16:creationId xmlns:a16="http://schemas.microsoft.com/office/drawing/2014/main" id="{A7817EEA-07AC-3783-60FB-0CC4989A2252}"/>
              </a:ext>
            </a:extLst>
          </p:cNvPr>
          <p:cNvSpPr/>
          <p:nvPr/>
        </p:nvSpPr>
        <p:spPr>
          <a:xfrm rot="19131110">
            <a:off x="8211384" y="4348271"/>
            <a:ext cx="870315" cy="323166"/>
          </a:xfrm>
          <a:prstGeom prst="left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曲折矢印 18">
            <a:extLst>
              <a:ext uri="{FF2B5EF4-FFF2-40B4-BE49-F238E27FC236}">
                <a16:creationId xmlns:a16="http://schemas.microsoft.com/office/drawing/2014/main" id="{8439E907-4889-9AD2-2334-3993213ACCAE}"/>
              </a:ext>
            </a:extLst>
          </p:cNvPr>
          <p:cNvSpPr/>
          <p:nvPr/>
        </p:nvSpPr>
        <p:spPr>
          <a:xfrm>
            <a:off x="1132891" y="3696305"/>
            <a:ext cx="894398" cy="1185842"/>
          </a:xfrm>
          <a:prstGeom prst="ben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93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" grpId="0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13">
            <a:extLst>
              <a:ext uri="{FF2B5EF4-FFF2-40B4-BE49-F238E27FC236}">
                <a16:creationId xmlns:a16="http://schemas.microsoft.com/office/drawing/2014/main" id="{59B296B9-C5A5-4E4F-9B60-C907B5F14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69778C8D-61F3-3CD0-5A06-4C1E70F0B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956281"/>
            <a:ext cx="4911905" cy="2010284"/>
          </a:xfrm>
        </p:spPr>
        <p:txBody>
          <a:bodyPr anchor="b">
            <a:normAutofit/>
          </a:bodyPr>
          <a:lstStyle/>
          <a:p>
            <a:r>
              <a:rPr kumimoji="1" lang="ja-JP" altLang="en-US"/>
              <a:t>小劇場の魅力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1B0069B-9045-1C8F-8973-A82E920B3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3566161"/>
            <a:ext cx="4911905" cy="2551176"/>
          </a:xfrm>
        </p:spPr>
        <p:txBody>
          <a:bodyPr anchor="ctr">
            <a:normAutofit/>
          </a:bodyPr>
          <a:lstStyle/>
          <a:p>
            <a:pPr>
              <a:lnSpc>
                <a:spcPct val="103000"/>
              </a:lnSpc>
            </a:pPr>
            <a:r>
              <a:rPr lang="ja-JP" altLang="en-US" sz="1900" b="0" i="0">
                <a:effectLst/>
                <a:latin typeface="Lucida Grande" panose="020B0600040502020204" pitchFamily="34" charset="0"/>
              </a:rPr>
              <a:t>ステージと客席の距離の近さ</a:t>
            </a:r>
            <a:endParaRPr lang="en-US" altLang="ja-JP" sz="1900" b="0" i="0" dirty="0">
              <a:effectLst/>
              <a:latin typeface="Lucida Grande" panose="020B0600040502020204" pitchFamily="34" charset="0"/>
            </a:endParaRPr>
          </a:p>
          <a:p>
            <a:pPr>
              <a:lnSpc>
                <a:spcPct val="103000"/>
              </a:lnSpc>
            </a:pPr>
            <a:endParaRPr lang="en-US" altLang="ja-JP" sz="1900" dirty="0">
              <a:latin typeface="Lucida Grande" panose="020B0600040502020204" pitchFamily="34" charset="0"/>
            </a:endParaRPr>
          </a:p>
          <a:p>
            <a:pPr>
              <a:lnSpc>
                <a:spcPct val="103000"/>
              </a:lnSpc>
            </a:pPr>
            <a:r>
              <a:rPr lang="ja-JP" altLang="en-US" sz="1900" b="0" i="0">
                <a:effectLst/>
                <a:latin typeface="Lucida Grande" panose="020B0600040502020204" pitchFamily="34" charset="0"/>
              </a:rPr>
              <a:t>一番前の座席は</a:t>
            </a:r>
            <a:r>
              <a:rPr lang="ja-JP" altLang="en-US" sz="1900" b="0" i="0">
                <a:effectLst/>
                <a:highlight>
                  <a:srgbClr val="FFFF00"/>
                </a:highlight>
                <a:latin typeface="Lucida Grande" panose="020B0600040502020204" pitchFamily="34" charset="0"/>
              </a:rPr>
              <a:t>１</a:t>
            </a:r>
            <a:r>
              <a:rPr lang="en-US" altLang="ja-JP" sz="1900" b="0" i="0" dirty="0">
                <a:effectLst/>
                <a:highlight>
                  <a:srgbClr val="FFFF00"/>
                </a:highlight>
                <a:latin typeface="Lucida Grande" panose="020B0600040502020204" pitchFamily="34" charset="0"/>
              </a:rPr>
              <a:t>m</a:t>
            </a:r>
            <a:r>
              <a:rPr lang="ja-JP" altLang="en-US" sz="1900">
                <a:highlight>
                  <a:srgbClr val="FFFF00"/>
                </a:highlight>
                <a:latin typeface="Lucida Grande" panose="020B0600040502020204" pitchFamily="34" charset="0"/>
              </a:rPr>
              <a:t>以内にステージ</a:t>
            </a:r>
            <a:r>
              <a:rPr lang="ja-JP" altLang="en-US" sz="1900">
                <a:latin typeface="Lucida Grande" panose="020B0600040502020204" pitchFamily="34" charset="0"/>
              </a:rPr>
              <a:t>があるところも</a:t>
            </a:r>
            <a:endParaRPr lang="en-US" altLang="ja-JP" sz="1900" dirty="0">
              <a:latin typeface="Lucida Grande" panose="020B0600040502020204" pitchFamily="34" charset="0"/>
            </a:endParaRPr>
          </a:p>
          <a:p>
            <a:pPr>
              <a:lnSpc>
                <a:spcPct val="103000"/>
              </a:lnSpc>
            </a:pPr>
            <a:endParaRPr kumimoji="1" lang="en-US" altLang="ja-JP" sz="1900" dirty="0">
              <a:latin typeface="Lucida Grande" panose="020B0600040502020204" pitchFamily="34" charset="0"/>
            </a:endParaRPr>
          </a:p>
          <a:p>
            <a:pPr>
              <a:lnSpc>
                <a:spcPct val="103000"/>
              </a:lnSpc>
            </a:pPr>
            <a:r>
              <a:rPr kumimoji="1" lang="ja-JP" altLang="en-US" sz="2400" b="1">
                <a:highlight>
                  <a:srgbClr val="FFFF00"/>
                </a:highlight>
                <a:latin typeface="Lucida Grande" panose="020B0600040502020204" pitchFamily="34" charset="0"/>
              </a:rPr>
              <a:t>演者の表情、声、動き　の迫力</a:t>
            </a:r>
            <a:endParaRPr kumimoji="1" lang="en-US" altLang="ja-JP" sz="2400" b="1" dirty="0">
              <a:highlight>
                <a:srgbClr val="FFFF00"/>
              </a:highlight>
              <a:latin typeface="Lucida Grande" panose="020B0600040502020204" pitchFamily="34" charset="0"/>
            </a:endParaRPr>
          </a:p>
        </p:txBody>
      </p:sp>
      <p:pic>
        <p:nvPicPr>
          <p:cNvPr id="7" name="図 6" descr="駅の天井から掛けている男性&#10;&#10;低い精度で自動的に生成された説明">
            <a:extLst>
              <a:ext uri="{FF2B5EF4-FFF2-40B4-BE49-F238E27FC236}">
                <a16:creationId xmlns:a16="http://schemas.microsoft.com/office/drawing/2014/main" id="{6C3B8B27-BEC6-61D9-9F07-B756A17952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351" r="13324" b="-1"/>
          <a:stretch/>
        </p:blipFill>
        <p:spPr>
          <a:xfrm>
            <a:off x="6270668" y="-601795"/>
            <a:ext cx="5921332" cy="7747109"/>
          </a:xfrm>
          <a:prstGeom prst="rect">
            <a:avLst/>
          </a:prstGeom>
        </p:spPr>
      </p:pic>
      <p:cxnSp>
        <p:nvCxnSpPr>
          <p:cNvPr id="20" name="Straight Connector 15">
            <a:extLst>
              <a:ext uri="{FF2B5EF4-FFF2-40B4-BE49-F238E27FC236}">
                <a16:creationId xmlns:a16="http://schemas.microsoft.com/office/drawing/2014/main" id="{E58B1629-F209-47B0-BA59-6BD937DBB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82381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4F605FF-AD5A-9CBA-A995-4AD017C5B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劇団側の努力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896849E-951E-FE7D-3301-EC085F78A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2291255"/>
            <a:ext cx="10381205" cy="2042662"/>
          </a:xfrm>
        </p:spPr>
        <p:txBody>
          <a:bodyPr/>
          <a:lstStyle/>
          <a:p>
            <a:pPr algn="l"/>
            <a:endParaRPr lang="ja-JP" altLang="en-US" sz="2800" b="1" i="0">
              <a:solidFill>
                <a:srgbClr val="393939"/>
              </a:solidFill>
              <a:effectLst/>
              <a:latin typeface="Arial" panose="020B0604020202020204" pitchFamily="34" charset="0"/>
            </a:endParaRPr>
          </a:p>
          <a:p>
            <a:pPr marL="457200" lvl="1" algn="l"/>
            <a:r>
              <a:rPr lang="ja-JP" altLang="en-US" sz="2800" b="1" i="0">
                <a:solidFill>
                  <a:srgbClr val="393939"/>
                </a:solidFill>
                <a:effectLst/>
                <a:latin typeface="Arial" panose="020B0604020202020204" pitchFamily="34" charset="0"/>
              </a:rPr>
              <a:t>劇団と顧客の関連性</a:t>
            </a:r>
            <a:endParaRPr lang="en-US" altLang="ja-JP" sz="2800" b="1" i="0" dirty="0">
              <a:solidFill>
                <a:srgbClr val="393939"/>
              </a:solidFill>
              <a:effectLst/>
              <a:latin typeface="Arial" panose="020B0604020202020204" pitchFamily="34" charset="0"/>
            </a:endParaRPr>
          </a:p>
          <a:p>
            <a:pPr marL="457200" lvl="1" algn="l"/>
            <a:endParaRPr lang="ja-JP" altLang="en-US" sz="2800" b="1" i="0">
              <a:solidFill>
                <a:srgbClr val="393939"/>
              </a:solidFill>
              <a:effectLst/>
              <a:latin typeface="Arial" panose="020B0604020202020204" pitchFamily="34" charset="0"/>
            </a:endParaRPr>
          </a:p>
          <a:p>
            <a:pPr marL="1143000" lvl="2" indent="-228600" algn="l">
              <a:buFont typeface="Arial" panose="020B0604020202020204" pitchFamily="34" charset="0"/>
              <a:buChar char="•"/>
            </a:pPr>
            <a:r>
              <a:rPr lang="ja-JP" altLang="en-US" sz="3200" b="1" i="0">
                <a:solidFill>
                  <a:srgbClr val="393939"/>
                </a:solidFill>
                <a:effectLst/>
                <a:latin typeface="Arial" panose="020B0604020202020204" pitchFamily="34" charset="0"/>
              </a:rPr>
              <a:t>細く長く楽しんでくれる顧客へのアプローチ　</a:t>
            </a:r>
            <a:r>
              <a:rPr lang="en-US" altLang="ja-JP" sz="3200" b="1" i="0" dirty="0">
                <a:solidFill>
                  <a:srgbClr val="393939"/>
                </a:solidFill>
                <a:effectLst/>
                <a:latin typeface="Arial" panose="020B0604020202020204" pitchFamily="34" charset="0"/>
              </a:rPr>
              <a:t>						</a:t>
            </a:r>
            <a:r>
              <a:rPr lang="ja-JP" altLang="en-US" sz="2400" b="1" i="0">
                <a:solidFill>
                  <a:srgbClr val="393939"/>
                </a:solidFill>
                <a:effectLst/>
                <a:latin typeface="Arial" panose="020B0604020202020204" pitchFamily="34" charset="0"/>
              </a:rPr>
              <a:t>＞単純な客足</a:t>
            </a:r>
            <a:endParaRPr lang="en-US" altLang="ja-JP" sz="2400" b="1" i="0" dirty="0">
              <a:solidFill>
                <a:srgbClr val="393939"/>
              </a:solidFill>
              <a:effectLst/>
              <a:latin typeface="Arial" panose="020B0604020202020204" pitchFamily="34" charset="0"/>
            </a:endParaRPr>
          </a:p>
          <a:p>
            <a:pPr marL="914400" lvl="2" algn="l"/>
            <a:endParaRPr lang="ja-JP" altLang="en-US" sz="2400" b="1" i="0">
              <a:solidFill>
                <a:srgbClr val="393939"/>
              </a:solidFill>
              <a:effectLst/>
              <a:latin typeface="Arial" panose="020B0604020202020204" pitchFamily="34" charset="0"/>
            </a:endParaRPr>
          </a:p>
          <a:p>
            <a:pPr marL="1143000" lvl="2" indent="-228600" algn="l">
              <a:buFont typeface="Arial" panose="020B0604020202020204" pitchFamily="34" charset="0"/>
              <a:buChar char="•"/>
            </a:pPr>
            <a:r>
              <a:rPr lang="ja-JP" altLang="en-US" sz="3200" b="1" i="0">
                <a:solidFill>
                  <a:srgbClr val="393939"/>
                </a:solidFill>
                <a:effectLst/>
                <a:latin typeface="Arial" panose="020B0604020202020204" pitchFamily="34" charset="0"/>
              </a:rPr>
              <a:t>演劇好きのコミュニティ</a:t>
            </a:r>
            <a:r>
              <a:rPr lang="ja-JP" altLang="en-US" sz="2400" b="1" i="0">
                <a:solidFill>
                  <a:srgbClr val="393939"/>
                </a:solidFill>
                <a:effectLst/>
                <a:latin typeface="Arial" panose="020B0604020202020204" pitchFamily="34" charset="0"/>
              </a:rPr>
              <a:t>の重要性</a:t>
            </a:r>
            <a:endParaRPr lang="ja-JP" altLang="en-US" sz="3200" b="1" i="0">
              <a:solidFill>
                <a:srgbClr val="393939"/>
              </a:solidFill>
              <a:effectLst/>
              <a:latin typeface="Arial" panose="020B0604020202020204" pitchFamily="34" charset="0"/>
            </a:endParaRPr>
          </a:p>
          <a:p>
            <a:pPr marL="914400" lvl="2" algn="l"/>
            <a:br>
              <a:rPr lang="ja-JP" altLang="en-US" sz="2400"/>
            </a:br>
            <a:endParaRPr kumimoji="1" lang="ja-JP" altLang="en-US" sz="2400"/>
          </a:p>
        </p:txBody>
      </p:sp>
    </p:spTree>
    <p:extLst>
      <p:ext uri="{BB962C8B-B14F-4D97-AF65-F5344CB8AC3E}">
        <p14:creationId xmlns:p14="http://schemas.microsoft.com/office/powerpoint/2010/main" val="40816334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1E9F7E3-3651-EBE4-88D6-7FD9FD616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099" y="783297"/>
            <a:ext cx="10380573" cy="1432273"/>
          </a:xfrm>
        </p:spPr>
        <p:txBody>
          <a:bodyPr/>
          <a:lstStyle/>
          <a:p>
            <a:r>
              <a:rPr kumimoji="1" lang="ja-JP" altLang="en-US" sz="4000"/>
              <a:t>ショーゲキ！の</a:t>
            </a:r>
            <a:br>
              <a:rPr kumimoji="1" lang="en-US" altLang="ja-JP" sz="4000" dirty="0"/>
            </a:br>
            <a:r>
              <a:rPr kumimoji="1" lang="ja-JP" altLang="en-US" sz="4000"/>
              <a:t>クラウドファンディング</a:t>
            </a:r>
          </a:p>
        </p:txBody>
      </p:sp>
      <p:pic>
        <p:nvPicPr>
          <p:cNvPr id="5" name="コンテンツ プレースホルダー 4" descr="グラフィカル ユーザー インターフェイス&#10;&#10;中程度の精度で自動的に生成された説明">
            <a:extLst>
              <a:ext uri="{FF2B5EF4-FFF2-40B4-BE49-F238E27FC236}">
                <a16:creationId xmlns:a16="http://schemas.microsoft.com/office/drawing/2014/main" id="{FF11A5E8-E963-13B6-414C-BFA01B4E31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498" t="16886" r="6236" b="6472"/>
          <a:stretch/>
        </p:blipFill>
        <p:spPr>
          <a:xfrm>
            <a:off x="6614161" y="38576"/>
            <a:ext cx="6035040" cy="3390424"/>
          </a:xfr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F9AA763-564F-5ECD-02E6-99FADB1B0AC8}"/>
              </a:ext>
            </a:extLst>
          </p:cNvPr>
          <p:cNvSpPr txBox="1"/>
          <p:nvPr/>
        </p:nvSpPr>
        <p:spPr>
          <a:xfrm>
            <a:off x="487681" y="3204225"/>
            <a:ext cx="61264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/>
              <a:t>池袋駅に小劇場を宣伝する広告掲載</a:t>
            </a:r>
            <a:endParaRPr kumimoji="1" lang="en-US" altLang="ja-JP" sz="2400" dirty="0"/>
          </a:p>
          <a:p>
            <a:endParaRPr kumimoji="1" lang="en-US" altLang="ja-JP" sz="2400" dirty="0"/>
          </a:p>
          <a:p>
            <a:r>
              <a:rPr lang="en-US" altLang="ja-JP" sz="2400" dirty="0"/>
              <a:t>→CF</a:t>
            </a:r>
            <a:r>
              <a:rPr lang="ja-JP" altLang="en-US" sz="2400"/>
              <a:t>成功</a:t>
            </a:r>
            <a:endParaRPr lang="en-US" altLang="ja-JP" sz="2400" dirty="0"/>
          </a:p>
          <a:p>
            <a:endParaRPr lang="en-US" altLang="ja-JP" sz="2400" dirty="0"/>
          </a:p>
          <a:p>
            <a:r>
              <a:rPr lang="ja-JP" altLang="en-US" sz="2400"/>
              <a:t>大阪、名古屋</a:t>
            </a:r>
            <a:r>
              <a:rPr kumimoji="1" lang="ja-JP" altLang="en-US" sz="2400"/>
              <a:t>など全国の主な都市の駅にも掲載決定</a:t>
            </a:r>
          </a:p>
        </p:txBody>
      </p:sp>
      <p:pic>
        <p:nvPicPr>
          <p:cNvPr id="3" name="Picture 2" descr="画像">
            <a:extLst>
              <a:ext uri="{FF2B5EF4-FFF2-40B4-BE49-F238E27FC236}">
                <a16:creationId xmlns:a16="http://schemas.microsoft.com/office/drawing/2014/main" id="{2F90E1DB-7C27-C688-03E6-76C0D49532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6" b="15774"/>
          <a:stretch/>
        </p:blipFill>
        <p:spPr bwMode="auto">
          <a:xfrm>
            <a:off x="6720841" y="3429000"/>
            <a:ext cx="5577839" cy="426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3686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2210C8-8F29-AD05-081B-D0A89253A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カンゲキ大賞</a:t>
            </a:r>
          </a:p>
        </p:txBody>
      </p:sp>
      <p:pic>
        <p:nvPicPr>
          <p:cNvPr id="5" name="コンテンツ プレースホルダー 4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5CE7DE97-FD6C-3CD4-9054-C55878FF83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467" t="29703" r="31577" b="30122"/>
          <a:stretch/>
        </p:blipFill>
        <p:spPr>
          <a:xfrm>
            <a:off x="426719" y="2926079"/>
            <a:ext cx="4343401" cy="2951019"/>
          </a:xfr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CF81FD4-4A45-A219-E614-DEF0D65EC42F}"/>
              </a:ext>
            </a:extLst>
          </p:cNvPr>
          <p:cNvSpPr txBox="1"/>
          <p:nvPr/>
        </p:nvSpPr>
        <p:spPr>
          <a:xfrm>
            <a:off x="5242561" y="3124200"/>
            <a:ext cx="62331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i="0">
                <a:solidFill>
                  <a:srgbClr val="333333"/>
                </a:solidFill>
                <a:effectLst/>
                <a:latin typeface="A1ゴシック M JIS2004"/>
              </a:rPr>
              <a:t>特定非営利法人 カンゲキ大賞委員会</a:t>
            </a:r>
            <a:endParaRPr lang="en-US" altLang="ja-JP" sz="2800" b="1" i="0" dirty="0">
              <a:solidFill>
                <a:srgbClr val="333333"/>
              </a:solidFill>
              <a:effectLst/>
              <a:latin typeface="A1ゴシック M JIS2004"/>
            </a:endParaRPr>
          </a:p>
          <a:p>
            <a:endParaRPr lang="en-US" altLang="ja-JP" dirty="0">
              <a:solidFill>
                <a:srgbClr val="757575"/>
              </a:solidFill>
              <a:latin typeface="A1ゴシック R JIS2004"/>
            </a:endParaRPr>
          </a:p>
          <a:p>
            <a:r>
              <a:rPr lang="ja-JP" altLang="en-US" b="0" i="0">
                <a:solidFill>
                  <a:srgbClr val="757575"/>
                </a:solidFill>
                <a:effectLst/>
                <a:latin typeface="A1ゴシック R JIS2004"/>
              </a:rPr>
              <a:t>小劇場演劇特化</a:t>
            </a:r>
            <a:r>
              <a:rPr lang="ja-JP" altLang="en-US">
                <a:solidFill>
                  <a:srgbClr val="757575"/>
                </a:solidFill>
                <a:latin typeface="A1ゴシック R JIS2004"/>
              </a:rPr>
              <a:t>の</a:t>
            </a:r>
            <a:r>
              <a:rPr lang="ja-JP" altLang="en-US" b="0" i="0">
                <a:solidFill>
                  <a:srgbClr val="757575"/>
                </a:solidFill>
                <a:effectLst/>
                <a:latin typeface="A1ゴシック R JIS2004"/>
              </a:rPr>
              <a:t>「カンゲキ大賞」を実施</a:t>
            </a:r>
            <a:endParaRPr lang="en-US" altLang="ja-JP" b="0" i="0" dirty="0">
              <a:solidFill>
                <a:srgbClr val="757575"/>
              </a:solidFill>
              <a:effectLst/>
              <a:latin typeface="A1ゴシック R JIS2004"/>
            </a:endParaRPr>
          </a:p>
          <a:p>
            <a:endParaRPr lang="en-US" altLang="ja-JP" dirty="0">
              <a:solidFill>
                <a:srgbClr val="757575"/>
              </a:solidFill>
              <a:latin typeface="A1ゴシック R JIS2004"/>
            </a:endParaRPr>
          </a:p>
          <a:p>
            <a:r>
              <a:rPr lang="ja-JP" altLang="en-US" b="0" i="0">
                <a:solidFill>
                  <a:srgbClr val="757575"/>
                </a:solidFill>
                <a:effectLst/>
                <a:latin typeface="A1ゴシック R JIS2004"/>
              </a:rPr>
              <a:t>小劇場演劇のファンコミュニティ作りを行う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31623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D284A420-F50C-4C2C-B88E-E6F4EF504B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93A6D2E-5228-4998-9E24-EFCCA0246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88952" cy="3567547"/>
          </a:xfrm>
          <a:prstGeom prst="rect">
            <a:avLst/>
          </a:prstGeom>
          <a:ln>
            <a:noFill/>
          </a:ln>
          <a:effectLst>
            <a:outerShdw blurRad="228600" dist="152400" dir="5460000" sx="95000" sy="95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ADB48DB-8E25-4F2F-8C02-5B79393725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32BA7E3-7313-49C8-A245-A85BDEB13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Slide Background">
            <a:extLst>
              <a:ext uri="{FF2B5EF4-FFF2-40B4-BE49-F238E27FC236}">
                <a16:creationId xmlns:a16="http://schemas.microsoft.com/office/drawing/2014/main" id="{77D3503F-B822-4BC0-89FA-E2A71A064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6B3B635-A4FC-4023-B475-4BB5AF55E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2"/>
            <a:ext cx="12191993" cy="3657602"/>
          </a:xfrm>
          <a:prstGeom prst="rect">
            <a:avLst/>
          </a:prstGeom>
          <a:ln>
            <a:noFill/>
          </a:ln>
          <a:effectLst>
            <a:outerShdw blurRad="228600" dist="152400" dir="546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7DE0F96C-8976-D053-617E-27CFAA688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2" y="852055"/>
            <a:ext cx="10380572" cy="258146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kumimoji="1" lang="ja-JP" altLang="en-US" sz="4800"/>
              <a:t>私ができることは</a:t>
            </a:r>
            <a:r>
              <a:rPr kumimoji="1" lang="en-US" altLang="ja-JP" sz="4800" dirty="0"/>
              <a:t>…?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20FED28-429C-4C7D-B727-29DD078FB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5422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5C2CEC9-369B-4EDE-7CFC-58AF3C1D8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1. </a:t>
            </a:r>
            <a:r>
              <a:rPr kumimoji="1" lang="ja-JP" altLang="en-US"/>
              <a:t>観劇の思い出を持ち運べるグッズ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F2ECF0C-8C0E-EC44-7135-3E421C00DDEB}"/>
              </a:ext>
            </a:extLst>
          </p:cNvPr>
          <p:cNvSpPr txBox="1"/>
          <p:nvPr/>
        </p:nvSpPr>
        <p:spPr>
          <a:xfrm>
            <a:off x="1005840" y="3185160"/>
            <a:ext cx="733044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/>
              <a:t>プログラミング勉強中</a:t>
            </a:r>
            <a:endParaRPr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↓</a:t>
            </a:r>
          </a:p>
          <a:p>
            <a:endParaRPr lang="en-US" altLang="ja-JP" dirty="0"/>
          </a:p>
          <a:p>
            <a:r>
              <a:rPr kumimoji="1" lang="ja-JP" altLang="en-US"/>
              <a:t>スマホでタッチするとアプリが読み込めるキーホルダー</a:t>
            </a:r>
            <a:endParaRPr kumimoji="1" lang="en-US" altLang="ja-JP" dirty="0"/>
          </a:p>
          <a:p>
            <a:endParaRPr lang="en-US" altLang="ja-JP" dirty="0"/>
          </a:p>
          <a:p>
            <a:r>
              <a:rPr kumimoji="1" lang="ja-JP" altLang="en-US"/>
              <a:t>観劇するごとに</a:t>
            </a:r>
            <a:r>
              <a:rPr kumimoji="1" lang="en-US" altLang="ja-JP" dirty="0"/>
              <a:t>SNS</a:t>
            </a:r>
            <a:r>
              <a:rPr kumimoji="1" lang="ja-JP" altLang="en-US"/>
              <a:t>で感想を呟くと</a:t>
            </a:r>
            <a:endParaRPr kumimoji="1" lang="en-US" altLang="ja-JP" dirty="0"/>
          </a:p>
          <a:p>
            <a:r>
              <a:rPr kumimoji="1" lang="ja-JP" altLang="en-US"/>
              <a:t>いつでもそれを見返せる</a:t>
            </a:r>
            <a:endParaRPr kumimoji="1" lang="en-US" altLang="ja-JP" dirty="0"/>
          </a:p>
          <a:p>
            <a:endParaRPr lang="en-US" altLang="ja-JP" dirty="0"/>
          </a:p>
          <a:p>
            <a:r>
              <a:rPr kumimoji="1" lang="ja-JP" altLang="en-US"/>
              <a:t>いずれは写真や音楽も保存できるアプリに</a:t>
            </a:r>
            <a:r>
              <a:rPr kumimoji="1" lang="en-US" altLang="ja-JP" dirty="0"/>
              <a:t>…</a:t>
            </a:r>
          </a:p>
          <a:p>
            <a:endParaRPr kumimoji="1" lang="ja-JP" altLang="en-US"/>
          </a:p>
        </p:txBody>
      </p:sp>
      <p:pic>
        <p:nvPicPr>
          <p:cNvPr id="6146" name="Picture 2" descr="5,900点を超えるキーホルダーのイラスト素材、ロイヤリティ ...">
            <a:extLst>
              <a:ext uri="{FF2B5EF4-FFF2-40B4-BE49-F238E27FC236}">
                <a16:creationId xmlns:a16="http://schemas.microsoft.com/office/drawing/2014/main" id="{EACA085D-DDBD-D658-E311-53E008096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580" y="2861483"/>
            <a:ext cx="4183380" cy="3137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71987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画面収録 2023-11-15 16.08.53.mov">
            <a:hlinkClick r:id="" action="ppaction://media"/>
            <a:extLst>
              <a:ext uri="{FF2B5EF4-FFF2-40B4-BE49-F238E27FC236}">
                <a16:creationId xmlns:a16="http://schemas.microsoft.com/office/drawing/2014/main" id="{AD16A4DB-C69A-EB72-5414-90DF6CA78A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74214" y="848591"/>
            <a:ext cx="8387897" cy="516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4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B9A6B4-D3E8-9F46-B76D-B6115717F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2. </a:t>
            </a:r>
            <a:r>
              <a:rPr kumimoji="1" lang="ja-JP" altLang="en-US"/>
              <a:t>実際に劇場へ行ってみる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BA3BE24-969E-B053-3952-45C3A8FCB2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/>
              <a:t>舞台チケットって実際値段どうなの？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3000</a:t>
            </a:r>
            <a:r>
              <a:rPr kumimoji="1" lang="ja-JP" altLang="en-US"/>
              <a:t>円</a:t>
            </a:r>
            <a:r>
              <a:rPr kumimoji="1" lang="en-US" altLang="ja-JP" dirty="0"/>
              <a:t>〜8000</a:t>
            </a:r>
            <a:r>
              <a:rPr kumimoji="1" lang="ja-JP" altLang="en-US"/>
              <a:t>円くらいが多い？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/>
              <a:t>平日割、学生割を実施している劇団も</a:t>
            </a:r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endParaRPr kumimoji="1" lang="ja-JP" altLang="en-US"/>
          </a:p>
        </p:txBody>
      </p:sp>
      <p:pic>
        <p:nvPicPr>
          <p:cNvPr id="7170" name="Picture 2" descr="画像">
            <a:extLst>
              <a:ext uri="{FF2B5EF4-FFF2-40B4-BE49-F238E27FC236}">
                <a16:creationId xmlns:a16="http://schemas.microsoft.com/office/drawing/2014/main" id="{AAECE8AE-41D9-9EEA-CE0C-9A43CEBA27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10" b="58222"/>
          <a:stretch/>
        </p:blipFill>
        <p:spPr bwMode="auto">
          <a:xfrm>
            <a:off x="6096000" y="3429000"/>
            <a:ext cx="5669598" cy="286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87A7A8B-74AC-AA16-00C4-9387C0385E36}"/>
              </a:ext>
            </a:extLst>
          </p:cNvPr>
          <p:cNvSpPr/>
          <p:nvPr/>
        </p:nvSpPr>
        <p:spPr>
          <a:xfrm>
            <a:off x="7254240" y="3642360"/>
            <a:ext cx="4312920" cy="579120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0164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B8D77C2-AE2E-7743-19D7-884FAC5C9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自己紹介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A1A6450-051D-D1AA-98F2-3C58B9715F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/>
              <a:t>名前：杉野真央（すぎの　まお）　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/>
              <a:t>出身：愛媛県松山市　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/>
              <a:t>趣味：ディズニー、観劇、エレクトーン</a:t>
            </a:r>
            <a:endParaRPr kumimoji="1" lang="en-US" altLang="ja-JP" dirty="0"/>
          </a:p>
          <a:p>
            <a:endParaRPr kumimoji="1" lang="ja-JP" altLang="en-US"/>
          </a:p>
        </p:txBody>
      </p:sp>
      <p:pic>
        <p:nvPicPr>
          <p:cNvPr id="8194" name="Picture 2" descr="画像">
            <a:extLst>
              <a:ext uri="{FF2B5EF4-FFF2-40B4-BE49-F238E27FC236}">
                <a16:creationId xmlns:a16="http://schemas.microsoft.com/office/drawing/2014/main" id="{9928A5F7-598B-1DA1-BA35-2D8D050DF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640" y="948558"/>
            <a:ext cx="3943350" cy="52577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22388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A0BBAAE-7A3A-54DE-55E1-1944C8172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色々あるけど</a:t>
            </a:r>
            <a:r>
              <a:rPr kumimoji="1" lang="en-US" altLang="ja-JP" dirty="0"/>
              <a:t>…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8F27EC8-35FF-2A49-35F9-3BBB42C18A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sz="5400"/>
              <a:t>まずは一回</a:t>
            </a:r>
            <a:endParaRPr kumimoji="1" lang="en-US" altLang="ja-JP" sz="5400" dirty="0"/>
          </a:p>
          <a:p>
            <a:r>
              <a:rPr kumimoji="1" lang="ja-JP" altLang="en-US" sz="5400"/>
              <a:t>一緒に観劇してみませんか？</a:t>
            </a:r>
          </a:p>
        </p:txBody>
      </p:sp>
    </p:spTree>
    <p:extLst>
      <p:ext uri="{BB962C8B-B14F-4D97-AF65-F5344CB8AC3E}">
        <p14:creationId xmlns:p14="http://schemas.microsoft.com/office/powerpoint/2010/main" val="3037333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8E1E61E2-5750-5248-E504-7D869B553B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4000"/>
          </a:blip>
          <a:srcRect l="7488" t="17417" r="42745" b="5991"/>
          <a:stretch/>
        </p:blipFill>
        <p:spPr>
          <a:xfrm>
            <a:off x="6294120" y="0"/>
            <a:ext cx="7132680" cy="68789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E4A1E4E-92C0-95DA-9CDE-B6D35BA63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観劇遠足プラン</a:t>
            </a:r>
          </a:p>
        </p:txBody>
      </p:sp>
      <p:sp>
        <p:nvSpPr>
          <p:cNvPr id="6" name="角丸四角形 5">
            <a:extLst>
              <a:ext uri="{FF2B5EF4-FFF2-40B4-BE49-F238E27FC236}">
                <a16:creationId xmlns:a16="http://schemas.microsoft.com/office/drawing/2014/main" id="{A53114F1-1B9D-3C77-8111-0C82A7F4FBF7}"/>
              </a:ext>
            </a:extLst>
          </p:cNvPr>
          <p:cNvSpPr/>
          <p:nvPr/>
        </p:nvSpPr>
        <p:spPr>
          <a:xfrm>
            <a:off x="761169" y="5242560"/>
            <a:ext cx="8672391" cy="1066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AFBF59A-6593-D79F-14DE-A1A653B1C8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/>
              <a:t>行くとしたら</a:t>
            </a:r>
            <a:endParaRPr kumimoji="1" lang="en-US" altLang="ja-JP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ja-JP" altLang="en-US"/>
              <a:t>時期：</a:t>
            </a:r>
            <a:r>
              <a:rPr kumimoji="1" lang="en-US" altLang="ja-JP" dirty="0"/>
              <a:t>2024</a:t>
            </a:r>
            <a:r>
              <a:rPr kumimoji="1" lang="ja-JP" altLang="en-US"/>
              <a:t>年</a:t>
            </a:r>
            <a:r>
              <a:rPr kumimoji="1" lang="en-US" altLang="ja-JP" dirty="0"/>
              <a:t>1</a:t>
            </a:r>
            <a:r>
              <a:rPr kumimoji="1" lang="ja-JP" altLang="en-US"/>
              <a:t>月</a:t>
            </a:r>
            <a:r>
              <a:rPr kumimoji="1" lang="en-US" altLang="ja-JP" dirty="0"/>
              <a:t>〜2</a:t>
            </a:r>
            <a:r>
              <a:rPr kumimoji="1" lang="ja-JP" altLang="en-US"/>
              <a:t>月の舞台</a:t>
            </a:r>
            <a:r>
              <a:rPr kumimoji="1" lang="en-US" altLang="ja-JP" dirty="0"/>
              <a:t>		</a:t>
            </a:r>
            <a:r>
              <a:rPr kumimoji="1" lang="en-US" altLang="ja-JP" b="1" dirty="0"/>
              <a:t>※</a:t>
            </a:r>
            <a:r>
              <a:rPr kumimoji="1" lang="ja-JP" altLang="en-US" b="1"/>
              <a:t>チケット購入は</a:t>
            </a:r>
            <a:r>
              <a:rPr kumimoji="1" lang="en-US" altLang="ja-JP" b="1" dirty="0"/>
              <a:t>12</a:t>
            </a:r>
            <a:r>
              <a:rPr kumimoji="1" lang="ja-JP" altLang="en-US" b="1"/>
              <a:t>月ごろ？</a:t>
            </a:r>
            <a:endParaRPr kumimoji="1" lang="en-US" altLang="ja-JP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ja-JP" altLang="en-US"/>
              <a:t>場所：都内のどこか</a:t>
            </a:r>
            <a:endParaRPr kumimoji="1" lang="en-US" altLang="ja-JP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ja-JP" altLang="en-US"/>
              <a:t>チケットは各自購入　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/>
              <a:t>観劇前にチケット購入・観劇マナーのレクチャー会行います！</a:t>
            </a:r>
            <a:br>
              <a:rPr kumimoji="1" lang="en-US" altLang="ja-JP" dirty="0"/>
            </a:br>
            <a:r>
              <a:rPr kumimoji="1" lang="ja-JP" altLang="en-US"/>
              <a:t>観劇後は時間があれはカフェとかで感想少し語り合いましょう！</a:t>
            </a:r>
            <a:endParaRPr kumimoji="1" lang="en-US" altLang="ja-JP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55082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B41B1E0-95D2-C547-2E48-CF1E40AF1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興味ある方は私の</a:t>
            </a:r>
            <a:r>
              <a:rPr kumimoji="1" lang="en-US" altLang="ja-JP" dirty="0"/>
              <a:t>LINE</a:t>
            </a:r>
            <a:r>
              <a:rPr kumimoji="1" lang="ja-JP" altLang="en-US"/>
              <a:t>まで！</a:t>
            </a:r>
          </a:p>
        </p:txBody>
      </p:sp>
      <p:pic>
        <p:nvPicPr>
          <p:cNvPr id="5" name="コンテンツ プレースホルダー 4" descr="QR コード&#10;&#10;自動的に生成された説明">
            <a:extLst>
              <a:ext uri="{FF2B5EF4-FFF2-40B4-BE49-F238E27FC236}">
                <a16:creationId xmlns:a16="http://schemas.microsoft.com/office/drawing/2014/main" id="{D0B5AB7F-CFB3-C832-6965-A815CFC09E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4095" y="2736705"/>
            <a:ext cx="3262313" cy="3262313"/>
          </a:xfr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295E9FA-8406-35F7-4914-8944FB4DD2E1}"/>
              </a:ext>
            </a:extLst>
          </p:cNvPr>
          <p:cNvSpPr txBox="1"/>
          <p:nvPr/>
        </p:nvSpPr>
        <p:spPr>
          <a:xfrm>
            <a:off x="5952087" y="3185160"/>
            <a:ext cx="54321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/>
              <a:t>氏名（よみがな）</a:t>
            </a:r>
            <a:endParaRPr kumimoji="1"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/>
              <a:t>所属先</a:t>
            </a:r>
            <a:endParaRPr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/>
              <a:t>学生の方は　学年</a:t>
            </a:r>
            <a:endParaRPr kumimoji="1"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/>
              <a:t>「小劇場に興味あります！」</a:t>
            </a:r>
            <a:endParaRPr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en-US" altLang="ja-JP" dirty="0"/>
          </a:p>
          <a:p>
            <a:r>
              <a:rPr kumimoji="1" lang="ja-JP" altLang="en-US"/>
              <a:t>とメッセージ下さい！</a:t>
            </a:r>
            <a:endParaRPr kumimoji="1" lang="en-US" altLang="ja-JP" dirty="0"/>
          </a:p>
          <a:p>
            <a:endParaRPr lang="en-US" altLang="ja-JP" dirty="0"/>
          </a:p>
          <a:p>
            <a:r>
              <a:rPr lang="ja-JP" altLang="en-US"/>
              <a:t>みんなで何の舞台に行くか話し合いましょう！</a:t>
            </a:r>
            <a:endParaRPr kumimoji="1" lang="ja-JP" altLang="en-US"/>
          </a:p>
        </p:txBody>
      </p:sp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3">
            <p14:nvContentPartPr>
              <p14:cNvPr id="11" name="インク 10">
                <a:extLst>
                  <a:ext uri="{FF2B5EF4-FFF2-40B4-BE49-F238E27FC236}">
                    <a16:creationId xmlns:a16="http://schemas.microsoft.com/office/drawing/2014/main" id="{2AE9141C-94CF-82E6-D1BE-32BB3D035A75}"/>
                  </a:ext>
                </a:extLst>
              </p14:cNvPr>
              <p14:cNvContentPartPr/>
              <p14:nvPr/>
            </p14:nvContentPartPr>
            <p14:xfrm>
              <a:off x="979706" y="2885244"/>
              <a:ext cx="3007440" cy="2928600"/>
            </p14:xfrm>
          </p:contentPart>
        </mc:Choice>
        <mc:Fallback>
          <p:pic>
            <p:nvPicPr>
              <p:cNvPr id="11" name="インク 10">
                <a:extLst>
                  <a:ext uri="{FF2B5EF4-FFF2-40B4-BE49-F238E27FC236}">
                    <a16:creationId xmlns:a16="http://schemas.microsoft.com/office/drawing/2014/main" id="{2AE9141C-94CF-82E6-D1BE-32BB3D035A7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16706" y="2822244"/>
                <a:ext cx="3133080" cy="305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5">
            <p14:nvContentPartPr>
              <p14:cNvPr id="12" name="インク 11">
                <a:extLst>
                  <a:ext uri="{FF2B5EF4-FFF2-40B4-BE49-F238E27FC236}">
                    <a16:creationId xmlns:a16="http://schemas.microsoft.com/office/drawing/2014/main" id="{2CDBD9C7-AE8C-C987-0CF8-95144ED69E5C}"/>
                  </a:ext>
                </a:extLst>
              </p14:cNvPr>
              <p14:cNvContentPartPr/>
              <p14:nvPr/>
            </p14:nvContentPartPr>
            <p14:xfrm>
              <a:off x="1365626" y="3203844"/>
              <a:ext cx="2424600" cy="2692440"/>
            </p14:xfrm>
          </p:contentPart>
        </mc:Choice>
        <mc:Fallback>
          <p:pic>
            <p:nvPicPr>
              <p:cNvPr id="12" name="インク 11">
                <a:extLst>
                  <a:ext uri="{FF2B5EF4-FFF2-40B4-BE49-F238E27FC236}">
                    <a16:creationId xmlns:a16="http://schemas.microsoft.com/office/drawing/2014/main" id="{2CDBD9C7-AE8C-C987-0CF8-95144ED69E5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02626" y="3141204"/>
                <a:ext cx="2550240" cy="2818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628225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743642E-4E67-C97A-F5EE-536B1DC99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2761" y="1842267"/>
            <a:ext cx="10380573" cy="1432273"/>
          </a:xfrm>
        </p:spPr>
        <p:txBody>
          <a:bodyPr/>
          <a:lstStyle/>
          <a:p>
            <a:r>
              <a:rPr kumimoji="1" lang="ja-JP" altLang="en-US" sz="3600"/>
              <a:t>私の答えは</a:t>
            </a: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ja-JP" altLang="en-US"/>
              <a:t>人にきっかけを与えること</a:t>
            </a:r>
            <a:r>
              <a:rPr kumimoji="1" lang="en-US" altLang="ja-JP" dirty="0"/>
              <a:t>…?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515565A-E8A1-D15E-1390-258B3C79BA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167" y="5387545"/>
            <a:ext cx="10381205" cy="1958899"/>
          </a:xfrm>
        </p:spPr>
        <p:txBody>
          <a:bodyPr/>
          <a:lstStyle/>
          <a:p>
            <a:pPr algn="ctr"/>
            <a:r>
              <a:rPr kumimoji="1" lang="ja-JP" altLang="en-US"/>
              <a:t>ご清聴ありがとうございました！</a:t>
            </a:r>
          </a:p>
        </p:txBody>
      </p:sp>
    </p:spTree>
    <p:extLst>
      <p:ext uri="{BB962C8B-B14F-4D97-AF65-F5344CB8AC3E}">
        <p14:creationId xmlns:p14="http://schemas.microsoft.com/office/powerpoint/2010/main" val="8776630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DB32FD9-FA5F-6818-450E-045F3A270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参考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216A027-EB9F-1538-3498-68CA00E9F2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" altLang="ja-JP" dirty="0">
                <a:hlinkClick r:id="rId3"/>
              </a:rPr>
              <a:t>http://smokerscafe.jp/guide/about_theater/</a:t>
            </a:r>
            <a:r>
              <a:rPr kumimoji="1" lang="ja-JP" altLang="en-US"/>
              <a:t>　</a:t>
            </a:r>
            <a:r>
              <a:rPr kumimoji="1" lang="en-US" altLang="ja-JP" dirty="0"/>
              <a:t>smoker café</a:t>
            </a:r>
            <a:r>
              <a:rPr kumimoji="1" lang="ja-JP" altLang="en-US"/>
              <a:t>「</a:t>
            </a:r>
            <a:r>
              <a:rPr lang="ja-JP" altLang="en-US" b="1" i="0">
                <a:solidFill>
                  <a:srgbClr val="333333"/>
                </a:solidFill>
                <a:effectLst/>
                <a:latin typeface="Lucida Grande" panose="020B0600040502020204" pitchFamily="34" charset="0"/>
              </a:rPr>
              <a:t>小劇場とは？</a:t>
            </a:r>
            <a:r>
              <a:rPr kumimoji="1" lang="ja-JP" altLang="en-US"/>
              <a:t>」</a:t>
            </a:r>
            <a:endParaRPr kumimoji="1" lang="en-US" altLang="ja-JP" dirty="0"/>
          </a:p>
          <a:p>
            <a:r>
              <a:rPr kumimoji="1" lang="en-US" altLang="ja-JP" dirty="0">
                <a:hlinkClick r:id="rId4"/>
              </a:rPr>
              <a:t>https://camp-fire.jp/projects/view/696060</a:t>
            </a:r>
            <a:r>
              <a:rPr kumimoji="1" lang="ja-JP" altLang="en-US"/>
              <a:t>　</a:t>
            </a:r>
            <a:r>
              <a:rPr kumimoji="1" lang="en-US" altLang="ja-JP" dirty="0"/>
              <a:t>CAMPFIRE</a:t>
            </a:r>
            <a:r>
              <a:rPr kumimoji="1" lang="ja-JP" altLang="en-US"/>
              <a:t>「</a:t>
            </a:r>
            <a:r>
              <a:rPr lang="ja-JP" altLang="en-US" b="1" i="0">
                <a:solidFill>
                  <a:srgbClr val="4D4A4A"/>
                </a:solidFill>
                <a:effectLst/>
                <a:latin typeface="Noto Sans JP"/>
              </a:rPr>
              <a:t>「小劇場」カルチャーをみんなで盛り上げるために、大型「応援広告」を掲出したい！</a:t>
            </a:r>
            <a:r>
              <a:rPr kumimoji="1" lang="ja-JP" altLang="en-US"/>
              <a:t>」</a:t>
            </a:r>
            <a:endParaRPr kumimoji="1" lang="en-US" altLang="ja-JP" dirty="0"/>
          </a:p>
          <a:p>
            <a:r>
              <a:rPr kumimoji="1" lang="en-US" altLang="ja-JP" dirty="0">
                <a:hlinkClick r:id="rId5"/>
              </a:rPr>
              <a:t>https://kangeki-award.com/</a:t>
            </a:r>
            <a:r>
              <a:rPr kumimoji="1" lang="ja-JP" altLang="en-US"/>
              <a:t>　カンゲキ大賞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/>
              <a:t>取材協力：劇団バルスキッチン（東京都板橋区高島平）</a:t>
            </a:r>
            <a:r>
              <a:rPr kumimoji="1" lang="en-US" altLang="ja-JP" dirty="0"/>
              <a:t> 2023.5.3</a:t>
            </a:r>
            <a:r>
              <a:rPr kumimoji="1" lang="ja-JP" altLang="en-US"/>
              <a:t>取材</a:t>
            </a:r>
            <a:endParaRPr kumimoji="1" lang="en-US" altLang="ja-JP" dirty="0"/>
          </a:p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93417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F453899-2703-E8F5-C3B9-A730DC0EA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1215821"/>
            <a:ext cx="10380573" cy="1432273"/>
          </a:xfrm>
        </p:spPr>
        <p:txBody>
          <a:bodyPr/>
          <a:lstStyle/>
          <a:p>
            <a:r>
              <a:rPr kumimoji="1" lang="ja-JP" altLang="en-US" sz="2800"/>
              <a:t>私が大好きなもの</a:t>
            </a:r>
            <a:br>
              <a:rPr kumimoji="1" lang="en-US" altLang="ja-JP" sz="2800" dirty="0"/>
            </a:br>
            <a:br>
              <a:rPr kumimoji="1" lang="en-US" altLang="ja-JP" sz="2800" dirty="0"/>
            </a:br>
            <a:r>
              <a:rPr kumimoji="1" lang="ja-JP" altLang="en-US" sz="2800"/>
              <a:t>それは</a:t>
            </a:r>
            <a:r>
              <a:rPr kumimoji="1" lang="en-US" altLang="ja-JP" sz="2800" dirty="0"/>
              <a:t>…</a:t>
            </a:r>
            <a:br>
              <a:rPr kumimoji="1" lang="en-US" altLang="ja-JP" sz="2800" dirty="0"/>
            </a:br>
            <a:endParaRPr kumimoji="1" lang="ja-JP" altLang="en-US" sz="2800"/>
          </a:p>
        </p:txBody>
      </p:sp>
      <p:sp>
        <p:nvSpPr>
          <p:cNvPr id="5" name="爆発 1 4">
            <a:extLst>
              <a:ext uri="{FF2B5EF4-FFF2-40B4-BE49-F238E27FC236}">
                <a16:creationId xmlns:a16="http://schemas.microsoft.com/office/drawing/2014/main" id="{BEDEA9A2-B759-3D03-9D06-546B8B9BBA8B}"/>
              </a:ext>
            </a:extLst>
          </p:cNvPr>
          <p:cNvSpPr/>
          <p:nvPr/>
        </p:nvSpPr>
        <p:spPr>
          <a:xfrm>
            <a:off x="3063240" y="2181009"/>
            <a:ext cx="6808965" cy="4050461"/>
          </a:xfrm>
          <a:prstGeom prst="irregularSeal1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爆発 1 3">
            <a:extLst>
              <a:ext uri="{FF2B5EF4-FFF2-40B4-BE49-F238E27FC236}">
                <a16:creationId xmlns:a16="http://schemas.microsoft.com/office/drawing/2014/main" id="{46448CA6-B992-0850-CCB5-313E4E3FC4A4}"/>
              </a:ext>
            </a:extLst>
          </p:cNvPr>
          <p:cNvSpPr/>
          <p:nvPr/>
        </p:nvSpPr>
        <p:spPr>
          <a:xfrm>
            <a:off x="3063240" y="2438400"/>
            <a:ext cx="5943600" cy="3535680"/>
          </a:xfrm>
          <a:prstGeom prst="irregularSeal1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225B8C7-9823-7CBE-56E7-0B8BC256D1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2263" y="3429000"/>
            <a:ext cx="10381205" cy="3261789"/>
          </a:xfrm>
        </p:spPr>
        <p:txBody>
          <a:bodyPr/>
          <a:lstStyle/>
          <a:p>
            <a:r>
              <a:rPr kumimoji="1" lang="ja-JP" altLang="en-US" sz="6000"/>
              <a:t>エンターテイメント</a:t>
            </a:r>
          </a:p>
        </p:txBody>
      </p:sp>
    </p:spTree>
    <p:extLst>
      <p:ext uri="{BB962C8B-B14F-4D97-AF65-F5344CB8AC3E}">
        <p14:creationId xmlns:p14="http://schemas.microsoft.com/office/powerpoint/2010/main" val="373510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F51A459-45F2-C7A2-D251-601A74794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864" y="1191660"/>
            <a:ext cx="10380573" cy="1432273"/>
          </a:xfrm>
        </p:spPr>
        <p:txBody>
          <a:bodyPr/>
          <a:lstStyle/>
          <a:p>
            <a:r>
              <a:rPr kumimoji="1" lang="ja-JP" altLang="en-US" sz="2000"/>
              <a:t>私がハマっているのは</a:t>
            </a:r>
            <a:r>
              <a:rPr kumimoji="1" lang="en-US" altLang="ja-JP" sz="2000" dirty="0"/>
              <a:t>…</a:t>
            </a:r>
            <a:br>
              <a:rPr kumimoji="1" lang="en-US" altLang="ja-JP" sz="2000" dirty="0"/>
            </a:br>
            <a:endParaRPr kumimoji="1" lang="ja-JP" altLang="en-US" sz="200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D4D2981-EE54-B6D1-B700-6673807F62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1914" y="3511483"/>
            <a:ext cx="3749745" cy="1445169"/>
          </a:xfrm>
        </p:spPr>
        <p:txBody>
          <a:bodyPr/>
          <a:lstStyle/>
          <a:p>
            <a:pPr algn="ctr"/>
            <a:r>
              <a:rPr kumimoji="1" lang="ja-JP" altLang="en-US" sz="8000"/>
              <a:t>小劇場</a:t>
            </a:r>
          </a:p>
        </p:txBody>
      </p:sp>
      <p:pic>
        <p:nvPicPr>
          <p:cNvPr id="8" name="図 7" descr="人, 民衆, グループ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77AFEDD3-79CC-FE51-EF5A-98C0E44E8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659" y="1191659"/>
            <a:ext cx="6866628" cy="51546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1384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C6C6AF0-A372-7CE1-2A85-5C792D438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劇場といえば</a:t>
            </a:r>
          </a:p>
        </p:txBody>
      </p:sp>
      <p:pic>
        <p:nvPicPr>
          <p:cNvPr id="5" name="図 4" descr="馬に乗っている人たち&#10;&#10;低い精度で自動的に生成された説明">
            <a:extLst>
              <a:ext uri="{FF2B5EF4-FFF2-40B4-BE49-F238E27FC236}">
                <a16:creationId xmlns:a16="http://schemas.microsoft.com/office/drawing/2014/main" id="{ADD526B6-8049-541B-A6AB-3F85F4C76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626" y="3256787"/>
            <a:ext cx="3738410" cy="2044632"/>
          </a:xfrm>
          <a:prstGeom prst="rect">
            <a:avLst/>
          </a:prstGeom>
        </p:spPr>
      </p:pic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4692E06A-782A-A749-8B50-5137F5D789D8}"/>
              </a:ext>
            </a:extLst>
          </p:cNvPr>
          <p:cNvSpPr txBox="1">
            <a:spLocks/>
          </p:cNvSpPr>
          <p:nvPr/>
        </p:nvSpPr>
        <p:spPr>
          <a:xfrm>
            <a:off x="1709475" y="5462656"/>
            <a:ext cx="1917508" cy="804295"/>
          </a:xfrm>
          <a:prstGeom prst="rect">
            <a:avLst/>
          </a:prstGeom>
        </p:spPr>
        <p:txBody>
          <a:bodyPr lIns="109728" tIns="109728" rIns="109728" bIns="91440"/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 spc="8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13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spc="8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3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8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113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spc="8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3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spc="8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/>
              <a:t>劇団四季</a:t>
            </a:r>
          </a:p>
        </p:txBody>
      </p:sp>
      <p:pic>
        <p:nvPicPr>
          <p:cNvPr id="8" name="図 7" descr="ダンサー, 人, 屋内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CEA9B247-0FE5-E769-19A6-14688E9A8E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4381" y="3167853"/>
            <a:ext cx="3175000" cy="2222500"/>
          </a:xfrm>
          <a:prstGeom prst="rect">
            <a:avLst/>
          </a:prstGeom>
        </p:spPr>
      </p:pic>
      <p:sp>
        <p:nvSpPr>
          <p:cNvPr id="9" name="コンテンツ プレースホルダー 2">
            <a:extLst>
              <a:ext uri="{FF2B5EF4-FFF2-40B4-BE49-F238E27FC236}">
                <a16:creationId xmlns:a16="http://schemas.microsoft.com/office/drawing/2014/main" id="{2F52E394-6476-C6C2-64DB-C82DC7B1DBD7}"/>
              </a:ext>
            </a:extLst>
          </p:cNvPr>
          <p:cNvSpPr txBox="1">
            <a:spLocks/>
          </p:cNvSpPr>
          <p:nvPr/>
        </p:nvSpPr>
        <p:spPr>
          <a:xfrm>
            <a:off x="5327427" y="5596870"/>
            <a:ext cx="1805339" cy="804295"/>
          </a:xfrm>
          <a:prstGeom prst="rect">
            <a:avLst/>
          </a:prstGeom>
        </p:spPr>
        <p:txBody>
          <a:bodyPr lIns="109728" tIns="109728" rIns="109728" bIns="91440"/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 spc="8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13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spc="8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3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8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113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spc="8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3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spc="8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/>
              <a:t>宝塚歌劇団</a:t>
            </a:r>
          </a:p>
        </p:txBody>
      </p:sp>
      <p:pic>
        <p:nvPicPr>
          <p:cNvPr id="1026" name="Picture 2" descr="舞台「鬼滅の刃」 | 日本2.5次元ミュージカル協会">
            <a:extLst>
              <a:ext uri="{FF2B5EF4-FFF2-40B4-BE49-F238E27FC236}">
                <a16:creationId xmlns:a16="http://schemas.microsoft.com/office/drawing/2014/main" id="{299ECD65-9B49-C89E-F78F-5CEDA7626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9673" y="2250337"/>
            <a:ext cx="2263298" cy="323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コンテンツ プレースホルダー 2">
            <a:extLst>
              <a:ext uri="{FF2B5EF4-FFF2-40B4-BE49-F238E27FC236}">
                <a16:creationId xmlns:a16="http://schemas.microsoft.com/office/drawing/2014/main" id="{AFD2C79F-4141-CD39-E3C4-A0ED6159776B}"/>
              </a:ext>
            </a:extLst>
          </p:cNvPr>
          <p:cNvSpPr txBox="1">
            <a:spLocks/>
          </p:cNvSpPr>
          <p:nvPr/>
        </p:nvSpPr>
        <p:spPr>
          <a:xfrm>
            <a:off x="7749773" y="5596869"/>
            <a:ext cx="3583098" cy="804295"/>
          </a:xfrm>
          <a:prstGeom prst="rect">
            <a:avLst/>
          </a:prstGeom>
        </p:spPr>
        <p:txBody>
          <a:bodyPr lIns="109728" tIns="109728" rIns="109728" bIns="91440"/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 spc="8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13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spc="8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3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8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113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spc="8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3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spc="8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/>
              <a:t>　</a:t>
            </a:r>
            <a:r>
              <a:rPr kumimoji="1" lang="en-US" altLang="ja-JP" dirty="0"/>
              <a:t>2.5</a:t>
            </a:r>
            <a:r>
              <a:rPr lang="ja-JP" altLang="en-US"/>
              <a:t>次元ミュージカル</a:t>
            </a:r>
            <a:endParaRPr kumimoji="1" lang="ja-JP" altLang="en-US"/>
          </a:p>
        </p:txBody>
      </p:sp>
      <p:sp>
        <p:nvSpPr>
          <p:cNvPr id="13" name="円形吹き出し 12">
            <a:extLst>
              <a:ext uri="{FF2B5EF4-FFF2-40B4-BE49-F238E27FC236}">
                <a16:creationId xmlns:a16="http://schemas.microsoft.com/office/drawing/2014/main" id="{154B4F67-733A-2221-0825-ACB25F782B60}"/>
              </a:ext>
            </a:extLst>
          </p:cNvPr>
          <p:cNvSpPr/>
          <p:nvPr/>
        </p:nvSpPr>
        <p:spPr>
          <a:xfrm>
            <a:off x="5087864" y="581145"/>
            <a:ext cx="5831486" cy="1432273"/>
          </a:xfrm>
          <a:prstGeom prst="wedgeEllipse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座席　</a:t>
            </a:r>
            <a:r>
              <a:rPr kumimoji="1" lang="en-US" altLang="ja-JP" dirty="0"/>
              <a:t>1000~2000</a:t>
            </a:r>
            <a:r>
              <a:rPr kumimoji="1" lang="ja-JP" altLang="en-US"/>
              <a:t>席台</a:t>
            </a:r>
            <a:endParaRPr kumimoji="1" lang="en-US" altLang="ja-JP" dirty="0"/>
          </a:p>
          <a:p>
            <a:pPr algn="ctr"/>
            <a:r>
              <a:rPr lang="ja-JP" altLang="en-US"/>
              <a:t>ミュージカル作品、豪華な舞台装置</a:t>
            </a:r>
            <a:r>
              <a:rPr lang="en-US" altLang="ja-JP" dirty="0"/>
              <a:t>…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907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Slide Background">
            <a:extLst>
              <a:ext uri="{FF2B5EF4-FFF2-40B4-BE49-F238E27FC236}">
                <a16:creationId xmlns:a16="http://schemas.microsoft.com/office/drawing/2014/main" id="{B210AC1D-4063-4C6E-9528-FA9C4C0C1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2F8C595-E68C-4306-AED8-DC7826A0A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661D951F-1ED7-9D66-16F0-B7F574FD2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450" y="0"/>
            <a:ext cx="3968783" cy="2021378"/>
          </a:xfrm>
        </p:spPr>
        <p:txBody>
          <a:bodyPr>
            <a:normAutofit/>
          </a:bodyPr>
          <a:lstStyle/>
          <a:p>
            <a:r>
              <a:rPr kumimoji="1" lang="ja-JP" altLang="en-US" sz="4800"/>
              <a:t>小劇場</a:t>
            </a:r>
          </a:p>
        </p:txBody>
      </p:sp>
      <p:pic>
        <p:nvPicPr>
          <p:cNvPr id="7" name="図 6" descr="部屋に集まっている人たち&#10;&#10;自動的に生成された説明">
            <a:extLst>
              <a:ext uri="{FF2B5EF4-FFF2-40B4-BE49-F238E27FC236}">
                <a16:creationId xmlns:a16="http://schemas.microsoft.com/office/drawing/2014/main" id="{7002D776-0DEA-B09E-B9B5-5F9B62E805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02" r="18181"/>
          <a:stretch/>
        </p:blipFill>
        <p:spPr>
          <a:xfrm>
            <a:off x="5754775" y="0"/>
            <a:ext cx="6374929" cy="6858002"/>
          </a:xfrm>
          <a:prstGeom prst="rect">
            <a:avLst/>
          </a:prstGeom>
        </p:spPr>
      </p:pic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F3447AA-117A-2E86-7B0E-0B98CA7C5F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844" y="1463040"/>
            <a:ext cx="5168635" cy="5212080"/>
          </a:xfrm>
        </p:spPr>
        <p:txBody>
          <a:bodyPr anchor="ctr">
            <a:normAutofit fontScale="92500" lnSpcReduction="10000"/>
          </a:bodyPr>
          <a:lstStyle/>
          <a:p>
            <a:pPr marL="342900" indent="-342900">
              <a:lnSpc>
                <a:spcPct val="103000"/>
              </a:lnSpc>
              <a:buFont typeface="Arial" panose="020B0604020202020204" pitchFamily="34" charset="0"/>
              <a:buChar char="•"/>
            </a:pPr>
            <a:r>
              <a:rPr lang="ja-JP" altLang="en-US" sz="1900">
                <a:latin typeface="Lucida Grande" panose="020B0600040502020204" pitchFamily="34" charset="0"/>
              </a:rPr>
              <a:t>規模：</a:t>
            </a:r>
            <a:r>
              <a:rPr lang="en-US" altLang="ja-JP" sz="1900" b="0" i="0" dirty="0">
                <a:effectLst/>
                <a:latin typeface="Lucida Grande" panose="020B0600040502020204" pitchFamily="34" charset="0"/>
              </a:rPr>
              <a:t>50</a:t>
            </a:r>
            <a:r>
              <a:rPr lang="ja-JP" altLang="en-US" sz="1900" b="0" i="0">
                <a:effectLst/>
                <a:latin typeface="Lucida Grande" panose="020B0600040502020204" pitchFamily="34" charset="0"/>
              </a:rPr>
              <a:t>人～</a:t>
            </a:r>
            <a:r>
              <a:rPr lang="en-US" altLang="ja-JP" sz="1900" b="0" i="0" dirty="0">
                <a:effectLst/>
                <a:latin typeface="Lucida Grande" panose="020B0600040502020204" pitchFamily="34" charset="0"/>
              </a:rPr>
              <a:t>200</a:t>
            </a:r>
            <a:r>
              <a:rPr lang="ja-JP" altLang="en-US" sz="1900" b="0" i="0">
                <a:effectLst/>
                <a:latin typeface="Lucida Grande" panose="020B0600040502020204" pitchFamily="34" charset="0"/>
              </a:rPr>
              <a:t>人</a:t>
            </a:r>
            <a:endParaRPr lang="en-US" altLang="ja-JP" sz="1900" b="0" i="0" dirty="0">
              <a:effectLst/>
              <a:latin typeface="Lucida Grande" panose="020B0600040502020204" pitchFamily="34" charset="0"/>
            </a:endParaRPr>
          </a:p>
          <a:p>
            <a:pPr marL="342900" indent="-342900">
              <a:lnSpc>
                <a:spcPct val="103000"/>
              </a:lnSpc>
              <a:buFont typeface="Arial" panose="020B0604020202020204" pitchFamily="34" charset="0"/>
              <a:buChar char="•"/>
            </a:pPr>
            <a:endParaRPr lang="en-US" altLang="ja-JP" sz="1900" b="0" i="0" dirty="0">
              <a:effectLst/>
              <a:latin typeface="Lucida Grande" panose="020B0600040502020204" pitchFamily="34" charset="0"/>
            </a:endParaRPr>
          </a:p>
          <a:p>
            <a:pPr marL="342900" indent="-342900">
              <a:lnSpc>
                <a:spcPct val="103000"/>
              </a:lnSpc>
              <a:buFont typeface="Arial" panose="020B0604020202020204" pitchFamily="34" charset="0"/>
              <a:buChar char="•"/>
            </a:pPr>
            <a:r>
              <a:rPr lang="ja-JP" altLang="en-US" sz="1900" b="0" i="0">
                <a:effectLst/>
                <a:latin typeface="Lucida Grande" panose="020B0600040502020204" pitchFamily="34" charset="0"/>
              </a:rPr>
              <a:t>会場：雑居ビルの中など</a:t>
            </a:r>
            <a:endParaRPr lang="en-US" altLang="ja-JP" sz="1900" b="0" i="0" dirty="0">
              <a:effectLst/>
              <a:latin typeface="Lucida Grande" panose="020B0600040502020204" pitchFamily="34" charset="0"/>
            </a:endParaRPr>
          </a:p>
          <a:p>
            <a:pPr>
              <a:lnSpc>
                <a:spcPct val="103000"/>
              </a:lnSpc>
            </a:pPr>
            <a:r>
              <a:rPr lang="ja-JP" altLang="en-US" sz="1900" b="0" i="0">
                <a:effectLst/>
                <a:latin typeface="Lucida Grande" panose="020B0600040502020204" pitchFamily="34" charset="0"/>
              </a:rPr>
              <a:t>関東では</a:t>
            </a:r>
            <a:r>
              <a:rPr lang="en-US" altLang="ja-JP" sz="1900" b="0" i="0" dirty="0">
                <a:effectLst/>
                <a:latin typeface="Lucida Grande" panose="020B0600040502020204" pitchFamily="34" charset="0"/>
              </a:rPr>
              <a:t>200</a:t>
            </a:r>
            <a:r>
              <a:rPr lang="ja-JP" altLang="en-US" sz="1900" b="0" i="0">
                <a:effectLst/>
                <a:latin typeface="Lucida Grande" panose="020B0600040502020204" pitchFamily="34" charset="0"/>
              </a:rPr>
              <a:t>ヶ所以上　</a:t>
            </a:r>
            <a:endParaRPr lang="en-US" altLang="ja-JP" sz="1900" b="0" i="0" dirty="0">
              <a:effectLst/>
              <a:latin typeface="Lucida Grande" panose="020B0600040502020204" pitchFamily="34" charset="0"/>
            </a:endParaRPr>
          </a:p>
          <a:p>
            <a:pPr marL="342900" indent="-342900">
              <a:lnSpc>
                <a:spcPct val="103000"/>
              </a:lnSpc>
              <a:buFont typeface="Arial" panose="020B0604020202020204" pitchFamily="34" charset="0"/>
              <a:buChar char="•"/>
            </a:pPr>
            <a:endParaRPr lang="en-US" altLang="ja-JP" sz="1900" dirty="0">
              <a:latin typeface="Lucida Grande" panose="020B0600040502020204" pitchFamily="34" charset="0"/>
            </a:endParaRPr>
          </a:p>
          <a:p>
            <a:pPr marL="342900" indent="-342900">
              <a:lnSpc>
                <a:spcPct val="103000"/>
              </a:lnSpc>
              <a:buFont typeface="Arial" panose="020B0604020202020204" pitchFamily="34" charset="0"/>
              <a:buChar char="•"/>
            </a:pPr>
            <a:r>
              <a:rPr lang="ja-JP" altLang="en-US" sz="1900">
                <a:latin typeface="Lucida Grande" panose="020B0600040502020204" pitchFamily="34" charset="0"/>
              </a:rPr>
              <a:t>ジャンル：コメディ、シリアス、</a:t>
            </a:r>
            <a:endParaRPr lang="en-US" altLang="ja-JP" sz="1900" dirty="0">
              <a:latin typeface="Lucida Grande" panose="020B0600040502020204" pitchFamily="34" charset="0"/>
            </a:endParaRPr>
          </a:p>
          <a:p>
            <a:pPr>
              <a:lnSpc>
                <a:spcPct val="103000"/>
              </a:lnSpc>
            </a:pPr>
            <a:r>
              <a:rPr lang="ja-JP" altLang="en-US" sz="1900">
                <a:latin typeface="Lucida Grande" panose="020B0600040502020204" pitchFamily="34" charset="0"/>
              </a:rPr>
              <a:t>アート系まで　何でも　</a:t>
            </a:r>
            <a:endParaRPr lang="en-US" altLang="ja-JP" sz="1900" dirty="0">
              <a:latin typeface="Lucida Grande" panose="020B0600040502020204" pitchFamily="34" charset="0"/>
            </a:endParaRPr>
          </a:p>
          <a:p>
            <a:pPr>
              <a:lnSpc>
                <a:spcPct val="103000"/>
              </a:lnSpc>
            </a:pPr>
            <a:endParaRPr lang="en-US" altLang="ja-JP" sz="1900" dirty="0">
              <a:latin typeface="Lucida Grande" panose="020B0600040502020204" pitchFamily="34" charset="0"/>
            </a:endParaRPr>
          </a:p>
          <a:p>
            <a:pPr marL="342900" indent="-342900">
              <a:lnSpc>
                <a:spcPct val="103000"/>
              </a:lnSpc>
              <a:buFont typeface="Arial" panose="020B0604020202020204" pitchFamily="34" charset="0"/>
              <a:buChar char="•"/>
            </a:pPr>
            <a:r>
              <a:rPr lang="ja-JP" altLang="en-US" sz="1900">
                <a:latin typeface="Lucida Grande" panose="020B0600040502020204" pitchFamily="34" charset="0"/>
              </a:rPr>
              <a:t>１</a:t>
            </a:r>
            <a:r>
              <a:rPr lang="en-US" altLang="ja-JP" sz="1900" dirty="0">
                <a:latin typeface="Lucida Grande" panose="020B0600040502020204" pitchFamily="34" charset="0"/>
              </a:rPr>
              <a:t>〜2</a:t>
            </a:r>
            <a:r>
              <a:rPr lang="ja-JP" altLang="en-US" sz="1900">
                <a:latin typeface="Lucida Grande" panose="020B0600040502020204" pitchFamily="34" charset="0"/>
              </a:rPr>
              <a:t>時間作品、休憩なしが多め</a:t>
            </a:r>
            <a:endParaRPr lang="en-US" altLang="ja-JP" sz="1900" dirty="0">
              <a:latin typeface="Lucida Grande" panose="020B0600040502020204" pitchFamily="34" charset="0"/>
            </a:endParaRPr>
          </a:p>
          <a:p>
            <a:pPr>
              <a:lnSpc>
                <a:spcPct val="103000"/>
              </a:lnSpc>
            </a:pPr>
            <a:endParaRPr lang="en-US" altLang="ja-JP" sz="1900" dirty="0">
              <a:latin typeface="Lucida Grande" panose="020B0600040502020204" pitchFamily="34" charset="0"/>
            </a:endParaRPr>
          </a:p>
          <a:p>
            <a:pPr marL="342900" indent="-342900">
              <a:lnSpc>
                <a:spcPct val="103000"/>
              </a:lnSpc>
              <a:buFont typeface="Arial" panose="020B0604020202020204" pitchFamily="34" charset="0"/>
              <a:buChar char="•"/>
            </a:pPr>
            <a:r>
              <a:rPr lang="ja-JP" altLang="en-US" sz="1900">
                <a:latin typeface="Lucida Grande" panose="020B0600040502020204" pitchFamily="34" charset="0"/>
              </a:rPr>
              <a:t>数日のみの公演</a:t>
            </a:r>
            <a:endParaRPr lang="en-US" altLang="ja-JP" sz="1900" dirty="0">
              <a:latin typeface="Lucida Grande" panose="020B0600040502020204" pitchFamily="34" charset="0"/>
            </a:endParaRPr>
          </a:p>
          <a:p>
            <a:pPr marL="342900" indent="-342900">
              <a:lnSpc>
                <a:spcPct val="103000"/>
              </a:lnSpc>
              <a:buFont typeface="Arial" panose="020B0604020202020204" pitchFamily="34" charset="0"/>
              <a:buChar char="•"/>
            </a:pPr>
            <a:endParaRPr lang="en-US" altLang="ja-JP" sz="1900" dirty="0">
              <a:latin typeface="Lucida Grande" panose="020B0600040502020204" pitchFamily="34" charset="0"/>
            </a:endParaRPr>
          </a:p>
          <a:p>
            <a:pPr>
              <a:lnSpc>
                <a:spcPct val="103000"/>
              </a:lnSpc>
            </a:pPr>
            <a:r>
              <a:rPr lang="ja-JP" altLang="en-US" sz="2600" b="0" i="0">
                <a:effectLst/>
                <a:latin typeface="Noto Sans JP"/>
              </a:rPr>
              <a:t>日本は「世界一劇場の多い国」</a:t>
            </a:r>
            <a:endParaRPr lang="en-US" altLang="ja-JP" sz="2600" b="0" i="0" dirty="0">
              <a:effectLst/>
              <a:latin typeface="Lucida Grande" panose="020B06000405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58B1629-F209-47B0-BA59-6BD937DBB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974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1DA5F21-D333-F51B-3616-4652E6379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431" y="846085"/>
            <a:ext cx="10380573" cy="1432273"/>
          </a:xfrm>
        </p:spPr>
        <p:txBody>
          <a:bodyPr/>
          <a:lstStyle/>
          <a:p>
            <a:r>
              <a:rPr kumimoji="1" lang="ja-JP" altLang="en-US"/>
              <a:t>小劇場設立の背景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ABECA97-2DC5-C8BD-507F-66F86F313C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b="0" i="0">
                <a:solidFill>
                  <a:srgbClr val="333333"/>
                </a:solidFill>
                <a:effectLst/>
                <a:latin typeface="ヒラギノ角ゴ Pro W3" panose="020B0300000000000000" pitchFamily="34" charset="-128"/>
                <a:ea typeface="ヒラギノ角ゴ Pro W3" panose="020B0300000000000000" pitchFamily="34" charset="-128"/>
              </a:rPr>
              <a:t>小劇場運動：</a:t>
            </a:r>
            <a:r>
              <a:rPr lang="en-US" altLang="ja-JP" b="0" i="0" dirty="0">
                <a:solidFill>
                  <a:srgbClr val="333333"/>
                </a:solidFill>
                <a:effectLst/>
                <a:latin typeface="ヒラギノ角ゴ Pro W3" panose="020B0300000000000000" pitchFamily="34" charset="-128"/>
                <a:ea typeface="ヒラギノ角ゴ Pro W3" panose="020B0300000000000000" pitchFamily="34" charset="-128"/>
              </a:rPr>
              <a:t>1960</a:t>
            </a:r>
            <a:r>
              <a:rPr lang="ja-JP" altLang="en-US" b="0" i="0">
                <a:solidFill>
                  <a:srgbClr val="333333"/>
                </a:solidFill>
                <a:effectLst/>
                <a:latin typeface="ヒラギノ角ゴ Pro W3" panose="020B0300000000000000" pitchFamily="34" charset="-128"/>
                <a:ea typeface="ヒラギノ角ゴ Pro W3" panose="020B0300000000000000" pitchFamily="34" charset="-128"/>
              </a:rPr>
              <a:t>年代からスタート</a:t>
            </a:r>
            <a:endParaRPr lang="en-US" altLang="ja-JP" b="0" i="0" dirty="0">
              <a:solidFill>
                <a:srgbClr val="333333"/>
              </a:solidFill>
              <a:effectLst/>
              <a:latin typeface="Lucida Grande" panose="020B06000405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b="0" i="0">
                <a:solidFill>
                  <a:srgbClr val="333333"/>
                </a:solidFill>
                <a:effectLst/>
                <a:latin typeface="Lucida Grande" panose="020B0600040502020204" pitchFamily="34" charset="0"/>
              </a:rPr>
              <a:t>商業主義的な大劇場の演劇への対抗</a:t>
            </a:r>
            <a:endParaRPr lang="en-US" altLang="ja-JP" b="0" i="0" dirty="0">
              <a:solidFill>
                <a:srgbClr val="333333"/>
              </a:solidFill>
              <a:effectLst/>
              <a:latin typeface="Lucida Grande" panose="020B06000405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b="0" i="0">
                <a:solidFill>
                  <a:srgbClr val="333333"/>
                </a:solidFill>
                <a:effectLst/>
                <a:latin typeface="Lucida Grande" panose="020B0600040502020204" pitchFamily="34" charset="0"/>
              </a:rPr>
              <a:t>演劇本来の芸術性の追究</a:t>
            </a:r>
            <a:endParaRPr lang="en-US" altLang="ja-JP" b="0" i="0" dirty="0">
              <a:solidFill>
                <a:srgbClr val="333333"/>
              </a:solidFill>
              <a:effectLst/>
              <a:latin typeface="Lucida Grande" panose="020B06000405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b="0" i="0">
                <a:solidFill>
                  <a:srgbClr val="333333"/>
                </a:solidFill>
                <a:effectLst/>
                <a:latin typeface="Lucida Grande" panose="020B0600040502020204" pitchFamily="34" charset="0"/>
              </a:rPr>
              <a:t>実験的な作品の上演</a:t>
            </a:r>
            <a:endParaRPr lang="en-US" altLang="ja-JP" b="0" i="0" dirty="0">
              <a:solidFill>
                <a:srgbClr val="333333"/>
              </a:solidFill>
              <a:effectLst/>
              <a:latin typeface="Lucida Grande" panose="020B06000405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b="0" i="0">
                <a:solidFill>
                  <a:srgbClr val="333333"/>
                </a:solidFill>
                <a:effectLst/>
                <a:latin typeface="Lucida Grande" panose="020B0600040502020204" pitchFamily="34" charset="0"/>
              </a:rPr>
              <a:t>観客との親和性</a:t>
            </a:r>
            <a:endParaRPr lang="en-US" altLang="ja-JP" b="0" i="0" dirty="0">
              <a:solidFill>
                <a:srgbClr val="333333"/>
              </a:solidFill>
              <a:effectLst/>
              <a:latin typeface="Lucida Grande" panose="020B0600040502020204" pitchFamily="34" charset="0"/>
            </a:endParaRPr>
          </a:p>
          <a:p>
            <a:endParaRPr lang="en-US" altLang="ja-JP" b="0" i="0" dirty="0">
              <a:solidFill>
                <a:srgbClr val="333333"/>
              </a:solidFill>
              <a:effectLst/>
              <a:latin typeface="ヒラギノ角ゴ Pro W3" panose="020B0300000000000000" pitchFamily="34" charset="-128"/>
              <a:ea typeface="ヒラギノ角ゴ Pro W3" panose="020B0300000000000000" pitchFamily="34" charset="-128"/>
            </a:endParaRPr>
          </a:p>
        </p:txBody>
      </p:sp>
      <p:pic>
        <p:nvPicPr>
          <p:cNvPr id="7" name="図 6" descr="ステージでパフォーマンスをしている人&#10;&#10;自動的に生成された説明">
            <a:extLst>
              <a:ext uri="{FF2B5EF4-FFF2-40B4-BE49-F238E27FC236}">
                <a16:creationId xmlns:a16="http://schemas.microsoft.com/office/drawing/2014/main" id="{42438E27-E602-5F5F-3B13-D6EB6A657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7480" y="2385757"/>
            <a:ext cx="5315899" cy="3990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202815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>
            <a:extLst>
              <a:ext uri="{FF2B5EF4-FFF2-40B4-BE49-F238E27FC236}">
                <a16:creationId xmlns:a16="http://schemas.microsoft.com/office/drawing/2014/main" id="{8CF4E811-B1DA-0D26-9452-B92CCA771BC8}"/>
              </a:ext>
            </a:extLst>
          </p:cNvPr>
          <p:cNvSpPr txBox="1">
            <a:spLocks/>
          </p:cNvSpPr>
          <p:nvPr/>
        </p:nvSpPr>
        <p:spPr>
          <a:xfrm>
            <a:off x="914201" y="1011382"/>
            <a:ext cx="10380573" cy="1432273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l" defTabSz="914400" rtl="0" eaLnBrk="1" latinLnBrk="0" hangingPunct="1">
              <a:lnSpc>
                <a:spcPct val="113000"/>
              </a:lnSpc>
              <a:spcBef>
                <a:spcPct val="0"/>
              </a:spcBef>
              <a:buNone/>
              <a:defRPr sz="4400" kern="1200" spc="19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ja-JP" altLang="en-US"/>
              <a:t>小劇場出身の俳優</a:t>
            </a:r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EAAFBEEF-64D2-180D-4753-5D95EF4EEEC3}"/>
              </a:ext>
            </a:extLst>
          </p:cNvPr>
          <p:cNvSpPr txBox="1">
            <a:spLocks/>
          </p:cNvSpPr>
          <p:nvPr/>
        </p:nvSpPr>
        <p:spPr>
          <a:xfrm>
            <a:off x="1188519" y="5029201"/>
            <a:ext cx="1143201" cy="817418"/>
          </a:xfrm>
          <a:prstGeom prst="rect">
            <a:avLst/>
          </a:prstGeom>
        </p:spPr>
        <p:txBody>
          <a:bodyPr lIns="109728" tIns="109728" rIns="109728" bIns="91440"/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 spc="8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13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spc="8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3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8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113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spc="8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3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spc="8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ja-JP" altLang="en-US">
                <a:solidFill>
                  <a:srgbClr val="000000"/>
                </a:solidFill>
                <a:ea typeface="ヒラギノ角ゴ ProN" panose="020B0300000000000000" pitchFamily="34" charset="-128"/>
              </a:rPr>
              <a:t>堺雅人</a:t>
            </a:r>
            <a:endParaRPr kumimoji="1" lang="ja-JP" altLang="en-US"/>
          </a:p>
        </p:txBody>
      </p:sp>
      <p:pic>
        <p:nvPicPr>
          <p:cNvPr id="2052" name="Picture 4" descr="TOKYO, JAPAN - OCTOBER 23: Actor Masato Sakai attends the Tokyo Drama Awards ceremony on October 23, 2014 in Tokyo, Japan. (Photo by Sports Nippon/Getty Images)">
            <a:extLst>
              <a:ext uri="{FF2B5EF4-FFF2-40B4-BE49-F238E27FC236}">
                <a16:creationId xmlns:a16="http://schemas.microsoft.com/office/drawing/2014/main" id="{BCD358D1-440C-097A-AC2E-FB73E09FB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76" y="2383878"/>
            <a:ext cx="2705100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古田新太の給料に驚愕！ 妻とのなれ初めに「そんなことってある ...">
            <a:extLst>
              <a:ext uri="{FF2B5EF4-FFF2-40B4-BE49-F238E27FC236}">
                <a16:creationId xmlns:a16="http://schemas.microsoft.com/office/drawing/2014/main" id="{3E10AD20-7D94-5092-9955-18A0F15D7D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0" r="10435"/>
          <a:stretch/>
        </p:blipFill>
        <p:spPr bwMode="auto">
          <a:xfrm>
            <a:off x="3470254" y="3572108"/>
            <a:ext cx="2765988" cy="227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OKYO, JAPAN - OCTOBER 27:  Actor Kenichi Takito attends the 33rd 'Japan Best Dressed Eyes Awards' Photocall at Tokyo Big Sight on October 27, 2020 in Tokyo, Japan.  (Photo by Jun Sato/WireImage)">
            <a:extLst>
              <a:ext uri="{FF2B5EF4-FFF2-40B4-BE49-F238E27FC236}">
                <a16:creationId xmlns:a16="http://schemas.microsoft.com/office/drawing/2014/main" id="{731370DA-CA40-AE2A-7CC5-D446D96AB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118" y="2421039"/>
            <a:ext cx="2481003" cy="2481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OKYO, JAPAN - APRIL 23: Actor/TV personality Yo Oizumi attends the opening day stage greeting of the film 'I Am a Hero' on April 23, 2016 in Tokyo, Japan. (Photo by Sports Nippon/Getty Images)">
            <a:extLst>
              <a:ext uri="{FF2B5EF4-FFF2-40B4-BE49-F238E27FC236}">
                <a16:creationId xmlns:a16="http://schemas.microsoft.com/office/drawing/2014/main" id="{ACE62882-8303-34D8-AE12-F79051D31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721" y="3365615"/>
            <a:ext cx="2481003" cy="2481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303B8BF-29BC-F688-3412-1B85649818A2}"/>
              </a:ext>
            </a:extLst>
          </p:cNvPr>
          <p:cNvSpPr txBox="1"/>
          <p:nvPr/>
        </p:nvSpPr>
        <p:spPr>
          <a:xfrm>
            <a:off x="3984568" y="5916870"/>
            <a:ext cx="225167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ja-JP" altLang="en-US" sz="2200">
                <a:solidFill>
                  <a:srgbClr val="FFFFFF"/>
                </a:solidFill>
              </a:rPr>
              <a:t>太</a:t>
            </a:r>
            <a:r>
              <a:rPr kumimoji="0" lang="ja-JP" altLang="en-US" sz="2200"/>
              <a:t>古田新太</a:t>
            </a:r>
            <a:r>
              <a:rPr kumimoji="0" lang="ja-JP" altLang="en-US" sz="2200">
                <a:solidFill>
                  <a:srgbClr val="FFFFFF"/>
                </a:solidFill>
              </a:rPr>
              <a:t>古</a:t>
            </a:r>
            <a:endParaRPr kumimoji="1" lang="ja-JP" altLang="en-US" sz="220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BE38293-DC21-1065-2CFC-D4FA4DE1D64C}"/>
              </a:ext>
            </a:extLst>
          </p:cNvPr>
          <p:cNvSpPr txBox="1"/>
          <p:nvPr/>
        </p:nvSpPr>
        <p:spPr>
          <a:xfrm>
            <a:off x="6993776" y="5007023"/>
            <a:ext cx="6096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ja-JP" altLang="en-US" sz="2200"/>
              <a:t>滝藤賢一　</a:t>
            </a:r>
            <a:endParaRPr lang="ja-JP" altLang="en-US" sz="220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AF9BC4D-B352-0743-5EC9-381A8D0D817C}"/>
              </a:ext>
            </a:extLst>
          </p:cNvPr>
          <p:cNvSpPr txBox="1"/>
          <p:nvPr/>
        </p:nvSpPr>
        <p:spPr>
          <a:xfrm>
            <a:off x="9774209" y="5951599"/>
            <a:ext cx="111002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ja-JP" altLang="en-US" sz="2200"/>
              <a:t>大泉洋　</a:t>
            </a:r>
            <a:endParaRPr lang="ja-JP" altLang="en-US" sz="2200"/>
          </a:p>
        </p:txBody>
      </p:sp>
    </p:spTree>
    <p:extLst>
      <p:ext uri="{BB962C8B-B14F-4D97-AF65-F5344CB8AC3E}">
        <p14:creationId xmlns:p14="http://schemas.microsoft.com/office/powerpoint/2010/main" val="1655732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DB24BF03-AC93-B5CC-3918-1E1E09E7F0D7}"/>
              </a:ext>
            </a:extLst>
          </p:cNvPr>
          <p:cNvSpPr txBox="1">
            <a:spLocks/>
          </p:cNvSpPr>
          <p:nvPr/>
        </p:nvSpPr>
        <p:spPr>
          <a:xfrm>
            <a:off x="2146707" y="5728640"/>
            <a:ext cx="10380573" cy="540755"/>
          </a:xfrm>
          <a:prstGeom prst="rect">
            <a:avLst/>
          </a:prstGeom>
        </p:spPr>
        <p:txBody>
          <a:bodyPr lIns="109728" tIns="109728" rIns="109728" bIns="91440"/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 spc="8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13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spc="8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3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8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113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spc="8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3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spc="8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ja-JP" altLang="en-US">
                <a:solidFill>
                  <a:srgbClr val="333333"/>
                </a:solidFill>
                <a:latin typeface="ヒラギノ角ゴ Pro W3" panose="020B0300000000000000" pitchFamily="34" charset="-128"/>
                <a:ea typeface="ヒラギノ角ゴ Pro W3" panose="020B0300000000000000" pitchFamily="34" charset="-128"/>
              </a:rPr>
              <a:t>鴻上尚史</a:t>
            </a:r>
            <a:r>
              <a:rPr kumimoji="0" lang="en-US" altLang="ja-JP" dirty="0">
                <a:solidFill>
                  <a:srgbClr val="333333"/>
                </a:solidFill>
                <a:latin typeface="ヒラギノ角ゴ Pro W3" panose="020B0300000000000000" pitchFamily="34" charset="-128"/>
                <a:ea typeface="ヒラギノ角ゴ Pro W3" panose="020B0300000000000000" pitchFamily="34" charset="-128"/>
              </a:rPr>
              <a:t>	</a:t>
            </a:r>
            <a:r>
              <a:rPr kumimoji="0" lang="ja-JP" altLang="en-US">
                <a:solidFill>
                  <a:srgbClr val="333333"/>
                </a:solidFill>
                <a:latin typeface="ヒラギノ角ゴ Pro W3" panose="020B0300000000000000" pitchFamily="34" charset="-128"/>
                <a:ea typeface="ヒラギノ角ゴ Pro W3" panose="020B0300000000000000" pitchFamily="34" charset="-128"/>
              </a:rPr>
              <a:t>　　</a:t>
            </a:r>
            <a:r>
              <a:rPr kumimoji="0" lang="en-US" altLang="ja-JP" dirty="0">
                <a:solidFill>
                  <a:srgbClr val="333333"/>
                </a:solidFill>
                <a:latin typeface="ヒラギノ角ゴ Pro W3" panose="020B0300000000000000" pitchFamily="34" charset="-128"/>
                <a:ea typeface="ヒラギノ角ゴ Pro W3" panose="020B0300000000000000" pitchFamily="34" charset="-128"/>
              </a:rPr>
              <a:t>	</a:t>
            </a:r>
            <a:r>
              <a:rPr kumimoji="0" lang="ja-JP" altLang="en-US">
                <a:solidFill>
                  <a:srgbClr val="333333"/>
                </a:solidFill>
                <a:latin typeface="ヒラギノ角ゴ Pro W3" panose="020B0300000000000000" pitchFamily="34" charset="-128"/>
                <a:ea typeface="ヒラギノ角ゴ Pro W3" panose="020B0300000000000000" pitchFamily="34" charset="-128"/>
              </a:rPr>
              <a:t>　　</a:t>
            </a:r>
            <a:r>
              <a:rPr kumimoji="0" lang="en-US" altLang="ja-JP" dirty="0">
                <a:solidFill>
                  <a:srgbClr val="333333"/>
                </a:solidFill>
                <a:latin typeface="ヒラギノ角ゴ Pro W3" panose="020B0300000000000000" pitchFamily="34" charset="-128"/>
                <a:ea typeface="ヒラギノ角ゴ Pro W3" panose="020B0300000000000000" pitchFamily="34" charset="-128"/>
              </a:rPr>
              <a:t>			</a:t>
            </a:r>
            <a:r>
              <a:rPr kumimoji="0" lang="ja-JP" altLang="en-US">
                <a:solidFill>
                  <a:srgbClr val="333333"/>
                </a:solidFill>
                <a:latin typeface="ヒラギノ角ゴ Pro W3" panose="020B0300000000000000" pitchFamily="34" charset="-128"/>
                <a:ea typeface="ヒラギノ角ゴ Pro W3" panose="020B0300000000000000" pitchFamily="34" charset="-128"/>
              </a:rPr>
              <a:t>　　　三谷幸喜</a:t>
            </a:r>
            <a:endParaRPr kumimoji="1" lang="ja-JP" altLang="en-US"/>
          </a:p>
        </p:txBody>
      </p:sp>
      <p:pic>
        <p:nvPicPr>
          <p:cNvPr id="5" name="Picture 2" descr="TOKYO, JAPAN - DECEMBER 20: Playwright/film director   Koki Mitani attends preview screening of WOWOW drama 'Dai Kuko 2013' on December 20, 2013 in Tokyo, Japan. (Photo by Sports Nippon/Getty Images)">
            <a:extLst>
              <a:ext uri="{FF2B5EF4-FFF2-40B4-BE49-F238E27FC236}">
                <a16:creationId xmlns:a16="http://schemas.microsoft.com/office/drawing/2014/main" id="{AA2AD0FA-44B6-C5E5-DC47-D4B36E451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904" y="2527475"/>
            <a:ext cx="3157045" cy="3157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タイトル 1">
            <a:extLst>
              <a:ext uri="{FF2B5EF4-FFF2-40B4-BE49-F238E27FC236}">
                <a16:creationId xmlns:a16="http://schemas.microsoft.com/office/drawing/2014/main" id="{85F38B68-DDB9-1B7A-390D-A96426ACE50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109728" tIns="109728" rIns="109728" bIns="91440" anchor="ctr"/>
          <a:lstStyle>
            <a:lvl1pPr algn="l" defTabSz="914400" rtl="0" eaLnBrk="1" latinLnBrk="0" hangingPunct="1">
              <a:lnSpc>
                <a:spcPct val="113000"/>
              </a:lnSpc>
              <a:spcBef>
                <a:spcPct val="0"/>
              </a:spcBef>
              <a:buNone/>
              <a:defRPr sz="4400" kern="1200" spc="19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ja-JP" altLang="en-US"/>
              <a:t>小劇場出身の脚本家</a:t>
            </a:r>
          </a:p>
        </p:txBody>
      </p:sp>
      <p:pic>
        <p:nvPicPr>
          <p:cNvPr id="3074" name="Picture 2" descr="鴻上尚史 | アーティスト＆俳優 | THIRDSTAGE マネージメント">
            <a:extLst>
              <a:ext uri="{FF2B5EF4-FFF2-40B4-BE49-F238E27FC236}">
                <a16:creationId xmlns:a16="http://schemas.microsoft.com/office/drawing/2014/main" id="{8D974150-B672-1A15-1586-27793BB02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00" y="2527476"/>
            <a:ext cx="4585231" cy="3157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8554089"/>
      </p:ext>
    </p:extLst>
  </p:cSld>
  <p:clrMapOvr>
    <a:masterClrMapping/>
  </p:clrMapOvr>
</p:sld>
</file>

<file path=ppt/theme/theme1.xml><?xml version="1.0" encoding="utf-8"?>
<a:theme xmlns:a="http://schemas.openxmlformats.org/drawingml/2006/main" name="BevelVTI">
  <a:themeElements>
    <a:clrScheme name="AnalogousFromLightSeedRightStep">
      <a:dk1>
        <a:srgbClr val="000000"/>
      </a:dk1>
      <a:lt1>
        <a:srgbClr val="FFFFFF"/>
      </a:lt1>
      <a:dk2>
        <a:srgbClr val="3A3621"/>
      </a:dk2>
      <a:lt2>
        <a:srgbClr val="E2E8E5"/>
      </a:lt2>
      <a:accent1>
        <a:srgbClr val="EA73A4"/>
      </a:accent1>
      <a:accent2>
        <a:srgbClr val="E55454"/>
      </a:accent2>
      <a:accent3>
        <a:srgbClr val="E59053"/>
      </a:accent3>
      <a:accent4>
        <a:srgbClr val="B6A343"/>
      </a:accent4>
      <a:accent5>
        <a:srgbClr val="95AB54"/>
      </a:accent5>
      <a:accent6>
        <a:srgbClr val="69B643"/>
      </a:accent6>
      <a:hlink>
        <a:srgbClr val="578F78"/>
      </a:hlink>
      <a:folHlink>
        <a:srgbClr val="7F7F7F"/>
      </a:folHlink>
    </a:clrScheme>
    <a:fontScheme name="Custom 53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velVTI" id="{C9E5F598-602B-46C1-AA16-073CEB959654}" vid="{2AE1FD39-65AD-4D34-93E9-C7019D0ECBAC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</TotalTime>
  <Words>778</Words>
  <Application>Microsoft Macintosh PowerPoint</Application>
  <PresentationFormat>ワイド画面</PresentationFormat>
  <Paragraphs>144</Paragraphs>
  <Slides>24</Slides>
  <Notes>6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24</vt:i4>
      </vt:variant>
    </vt:vector>
  </HeadingPairs>
  <TitlesOfParts>
    <vt:vector size="36" baseType="lpstr">
      <vt:lpstr>A1ゴシック M JIS2004</vt:lpstr>
      <vt:lpstr>A1ゴシック R JIS2004</vt:lpstr>
      <vt:lpstr>Google Sans</vt:lpstr>
      <vt:lpstr>Noto Sans JP</vt:lpstr>
      <vt:lpstr>ヒラギノ角ゴ Pro W3</vt:lpstr>
      <vt:lpstr>Meiryo</vt:lpstr>
      <vt:lpstr>游ゴシック</vt:lpstr>
      <vt:lpstr>Arial</vt:lpstr>
      <vt:lpstr>Arial</vt:lpstr>
      <vt:lpstr>Bierstadt</vt:lpstr>
      <vt:lpstr>Lucida Grande</vt:lpstr>
      <vt:lpstr>BevelVTI</vt:lpstr>
      <vt:lpstr>エンタメを身近に 〜小劇場の世界へ〜 </vt:lpstr>
      <vt:lpstr>自己紹介</vt:lpstr>
      <vt:lpstr>私が大好きなもの  それは… </vt:lpstr>
      <vt:lpstr>私がハマっているのは… </vt:lpstr>
      <vt:lpstr>劇場といえば</vt:lpstr>
      <vt:lpstr>小劇場</vt:lpstr>
      <vt:lpstr>小劇場設立の背景</vt:lpstr>
      <vt:lpstr>PowerPoint プレゼンテーション</vt:lpstr>
      <vt:lpstr>小劇場出身の脚本家</vt:lpstr>
      <vt:lpstr>観客側の現状：一般的に観劇文化がない</vt:lpstr>
      <vt:lpstr>劇団側の現状：閉じられた世界</vt:lpstr>
      <vt:lpstr>小劇場の魅力</vt:lpstr>
      <vt:lpstr>劇団側の努力</vt:lpstr>
      <vt:lpstr>ショーゲキ！の クラウドファンディング</vt:lpstr>
      <vt:lpstr>カンゲキ大賞</vt:lpstr>
      <vt:lpstr>私ができることは…?</vt:lpstr>
      <vt:lpstr>1. 観劇の思い出を持ち運べるグッズ</vt:lpstr>
      <vt:lpstr>PowerPoint プレゼンテーション</vt:lpstr>
      <vt:lpstr>2. 実際に劇場へ行ってみる</vt:lpstr>
      <vt:lpstr>色々あるけど…</vt:lpstr>
      <vt:lpstr>観劇遠足プラン</vt:lpstr>
      <vt:lpstr>興味ある方は私のLINEまで！</vt:lpstr>
      <vt:lpstr>私の答えは  人にきっかけを与えること…?</vt:lpstr>
      <vt:lpstr>参考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あああ </dc:title>
  <dc:creator>202102142</dc:creator>
  <cp:lastModifiedBy>202102142</cp:lastModifiedBy>
  <cp:revision>13</cp:revision>
  <dcterms:created xsi:type="dcterms:W3CDTF">2023-11-15T00:06:25Z</dcterms:created>
  <dcterms:modified xsi:type="dcterms:W3CDTF">2023-11-28T02:58:17Z</dcterms:modified>
</cp:coreProperties>
</file>