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8" r:id="rId3"/>
    <p:sldId id="259" r:id="rId4"/>
    <p:sldId id="257" r:id="rId5"/>
    <p:sldId id="274" r:id="rId6"/>
    <p:sldId id="262" r:id="rId7"/>
    <p:sldId id="261" r:id="rId8"/>
    <p:sldId id="263" r:id="rId9"/>
    <p:sldId id="266" r:id="rId10"/>
    <p:sldId id="272" r:id="rId11"/>
    <p:sldId id="264" r:id="rId12"/>
    <p:sldId id="265" r:id="rId13"/>
    <p:sldId id="273" r:id="rId14"/>
    <p:sldId id="267" r:id="rId15"/>
    <p:sldId id="269" r:id="rId16"/>
    <p:sldId id="268" r:id="rId17"/>
    <p:sldId id="270" r:id="rId18"/>
    <p:sldId id="271" r:id="rId19"/>
    <p:sldId id="275" r:id="rId20"/>
    <p:sldId id="260" r:id="rId2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8"/>
    <p:restoredTop sz="77984"/>
  </p:normalViewPr>
  <p:slideViewPr>
    <p:cSldViewPr snapToGrid="0">
      <p:cViewPr varScale="1">
        <p:scale>
          <a:sx n="97" d="100"/>
          <a:sy n="97" d="100"/>
        </p:scale>
        <p:origin x="88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16T23:21:54.12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1 168,'50'33,"-6"-1,-19-4,-3-3,0-4,4-1,-1-3,0-5,3 1,10-2,13 4,12 6,0-1,-8 1,-8-3,-9-3,-3-1,-3-5,-1-3,-3-4,-2-1,-2-1,-5 0,0-1,3-4,7-7,4-6,1-5,-3 0,-3 3,3 1,1-1,3-1,-3 0,3-1,0-2,5-1,9-5,1 2,5 1,0 0,-2 3,-1-1,-7 1,-6 3,-7 4,-5 5,-3 3,-2 1,3 2,0 0,0 3,0 3,-4 0,1 0,-3 0,-2 0,-1 0,-2 2,2 4,5 5,4 6,7 1,3 2,0-3,-4-1,-2 0,-5-3,-2 0,3-2,0 0,0 0,0 0,-3 0,2 1,3 3,2 1,-1 0,0 1,0-2,3 2,2 1,1 0,-1-1,-3-3,-5-2,-2-3,-1-2,-1-2,1-1,-3 1,0-2,-3 0,0 1,2-1,-2 0,3-1,2-2,7 0,5 0,2 0,2 0,2 0,0 0,-1 0,-3-2,-2-4,-1-4,-1-2,-2-4,0-1,1-3,2-3,1 0,1 2,-2 1,-2 2,-2 2,-1 2,-2 3,-3 0,-2 1,-2 4,1 0,0 3,0 0,-1 0,1 3,0 0,2 0,1 0,-3 0,1 0,4 3,6 6,9 3,5 3,-1 2,2-2,-4 1,-4-2,0 0,-5-1,0 0,-4 1,-3-1,-2 1,-1-1,-1-1,0-1,-2 0,0-1,0-1,1 0,1 3,4 2,3 0,0 0,6-5,3 0,8 0,10-2,1-1,2-4,-2-1,-6-1,-4 0,-6 0,-5 0,2-3,2-3,3-7,2-8,6-6,2-3,-2-4,-2 4,-6 3,-3 3,-1 7,-4 1,-1 2,2 0,3-4,5-1,4-3,-1 2,-3 2,-4 3,-6 3,-4 5,-5 3,-4 2,-3 2,-1 0,0 0,2 0,2 0,0 0,-2 0,4 0,1 0,8 3,1 5,0 3,2 4,-5-1,2-3,0 3,1 0,4 3,-1 0,0-2,-3-1,-1 1,1 0,3 1,3 1,-4-4,-4 0,-6-4,-2-3,0 0,-2-4,-2 1,1-2,0-1,7 0,3-2,3-6,7-6,3-7,10-5,7-2,1-3,0-1,-6 4,-12 3,-11 6,-6 2,-3 6,-2-1,-1 1,3-3,7-6,2 0,1 3,-6 4,-7 5,-9 35,-3-21,-8 26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A84A9-7B63-F246-8A07-9CC5B6DA85FE}" type="datetimeFigureOut">
              <a:rPr kumimoji="1" lang="ja-JP" altLang="en-US" smtClean="0"/>
              <a:t>2023/12/1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8BCF31-5D1F-CA4C-96BB-BAB824D9327E}" type="slidenum">
              <a:rPr kumimoji="1" lang="ja-JP" altLang="en-US" smtClean="0"/>
              <a:t>‹#›</a:t>
            </a:fld>
            <a:endParaRPr kumimoji="1" lang="ja-JP" altLang="en-US"/>
          </a:p>
        </p:txBody>
      </p:sp>
    </p:spTree>
    <p:extLst>
      <p:ext uri="{BB962C8B-B14F-4D97-AF65-F5344CB8AC3E}">
        <p14:creationId xmlns:p14="http://schemas.microsoft.com/office/powerpoint/2010/main" val="8064752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a:t>
            </a:fld>
            <a:endParaRPr kumimoji="1" lang="ja-JP" altLang="en-US"/>
          </a:p>
        </p:txBody>
      </p:sp>
    </p:spTree>
    <p:extLst>
      <p:ext uri="{BB962C8B-B14F-4D97-AF65-F5344CB8AC3E}">
        <p14:creationId xmlns:p14="http://schemas.microsoft.com/office/powerpoint/2010/main" val="297427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まず、コーヒーカスを手にいれるところから始めます。</a:t>
            </a:r>
            <a:endParaRPr kumimoji="1" lang="en-US" altLang="ja-JP" dirty="0"/>
          </a:p>
          <a:p>
            <a:r>
              <a:rPr kumimoji="1" lang="ja-JP" altLang="en-US"/>
              <a:t>横浜ベイクォーターにアースカフェさんというカフェがあります。</a:t>
            </a:r>
            <a:endParaRPr kumimoji="1" lang="en-US" altLang="ja-JP" dirty="0"/>
          </a:p>
          <a:p>
            <a:r>
              <a:rPr kumimoji="1" lang="ja-JP" altLang="en-US"/>
              <a:t>こちらのお店にメンバーが連絡をとり、コーヒーかすを分けてもらいました。</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10</a:t>
            </a:fld>
            <a:endParaRPr kumimoji="1" lang="ja-JP" altLang="en-US"/>
          </a:p>
        </p:txBody>
      </p:sp>
    </p:spTree>
    <p:extLst>
      <p:ext uri="{BB962C8B-B14F-4D97-AF65-F5344CB8AC3E}">
        <p14:creationId xmlns:p14="http://schemas.microsoft.com/office/powerpoint/2010/main" val="3809105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コーヒーかすをもらった段階では、まだかすは水分を含んでいます。</a:t>
            </a:r>
            <a:endParaRPr kumimoji="1" lang="en-US" altLang="ja-JP" dirty="0"/>
          </a:p>
          <a:p>
            <a:endParaRPr kumimoji="1" lang="en-US" altLang="ja-JP" dirty="0"/>
          </a:p>
          <a:p>
            <a:r>
              <a:rPr kumimoji="1" lang="ja-JP" altLang="en-US"/>
              <a:t>コーヒーかすはその重さと同じ量の水分を含むと言われており、もらった段階で触ると若干湿っていました。</a:t>
            </a:r>
            <a:endParaRPr kumimoji="1" lang="en-US" altLang="ja-JP" dirty="0"/>
          </a:p>
          <a:p>
            <a:r>
              <a:rPr kumimoji="1" lang="ja-JP" altLang="en-US"/>
              <a:t>綺麗にロウに混ぜ込んで固める為にはかすの水分を飛ばさなくてはなりません。</a:t>
            </a:r>
            <a:endParaRPr kumimoji="1" lang="en-US" altLang="ja-JP" dirty="0"/>
          </a:p>
          <a:p>
            <a:r>
              <a:rPr kumimoji="1" lang="ja-JP" altLang="en-US"/>
              <a:t>今回は手軽にできる方法として、フライパンで炒ってみました。</a:t>
            </a:r>
            <a:endParaRPr kumimoji="1" lang="en-US" altLang="ja-JP" dirty="0"/>
          </a:p>
          <a:p>
            <a:r>
              <a:rPr kumimoji="1" lang="ja-JP" altLang="en-US"/>
              <a:t>動画にあるくらいパラパラになれば完成です。</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11</a:t>
            </a:fld>
            <a:endParaRPr kumimoji="1" lang="ja-JP" altLang="en-US"/>
          </a:p>
        </p:txBody>
      </p:sp>
    </p:spTree>
    <p:extLst>
      <p:ext uri="{BB962C8B-B14F-4D97-AF65-F5344CB8AC3E}">
        <p14:creationId xmlns:p14="http://schemas.microsoft.com/office/powerpoint/2010/main" val="6931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コーヒーかすを流し込む型はファブラボの</a:t>
            </a:r>
            <a:r>
              <a:rPr kumimoji="1" lang="en-US" altLang="ja-JP" dirty="0"/>
              <a:t>3D</a:t>
            </a:r>
            <a:r>
              <a:rPr kumimoji="1" lang="ja-JP" altLang="en-US"/>
              <a:t>プリンターを用いて作成しました。</a:t>
            </a:r>
            <a:endParaRPr kumimoji="1" lang="en-US" altLang="ja-JP" dirty="0"/>
          </a:p>
          <a:p>
            <a:r>
              <a:rPr kumimoji="1" lang="ja-JP" altLang="en-US"/>
              <a:t>構造としては筒パーツと台座パーツ、注ぎ込み口パーツの三つに分かれます。</a:t>
            </a:r>
            <a:endParaRPr kumimoji="1" lang="en-US" altLang="ja-JP" dirty="0"/>
          </a:p>
          <a:p>
            <a:endParaRPr kumimoji="1" lang="en-US" altLang="ja-JP" dirty="0"/>
          </a:p>
          <a:p>
            <a:r>
              <a:rPr kumimoji="1" lang="ja-JP" altLang="en-US"/>
              <a:t>筒パーツを台座に組み込んで、注ぎ込み口から蝋を流し込んだ後に台座の窪みに合うように鉛筆の芯を差し込むと</a:t>
            </a:r>
            <a:endParaRPr kumimoji="1" lang="en-US" altLang="ja-JP" dirty="0"/>
          </a:p>
          <a:p>
            <a:r>
              <a:rPr kumimoji="1" lang="ja-JP" altLang="en-US"/>
              <a:t>固まって鉛筆の形になる、という仕組みです。</a:t>
            </a:r>
            <a:endParaRPr kumimoji="1" lang="en-US" altLang="ja-JP" dirty="0"/>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12</a:t>
            </a:fld>
            <a:endParaRPr kumimoji="1" lang="ja-JP" altLang="en-US"/>
          </a:p>
        </p:txBody>
      </p:sp>
    </p:spTree>
    <p:extLst>
      <p:ext uri="{BB962C8B-B14F-4D97-AF65-F5344CB8AC3E}">
        <p14:creationId xmlns:p14="http://schemas.microsoft.com/office/powerpoint/2010/main" val="8975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ワークショップを行う前に、用意した型と材料で本当に鉛筆が作れるのか、それぞれの材料の配分をどうするか、どのくらい冷却するかなどを実験しました。</a:t>
            </a:r>
            <a:endParaRPr kumimoji="1" lang="en-US" altLang="ja-JP" dirty="0"/>
          </a:p>
          <a:p>
            <a:r>
              <a:rPr kumimoji="1" lang="ja-JP" altLang="en-US"/>
              <a:t>コーヒーかすを加えすぎると固まりきらずにボディがポキっと折れてしまいます。</a:t>
            </a:r>
            <a:endParaRPr kumimoji="1" lang="en-US" altLang="ja-JP" dirty="0"/>
          </a:p>
          <a:p>
            <a:r>
              <a:rPr kumimoji="1" lang="ja-JP" altLang="en-US"/>
              <a:t>また、綺麗に固まらないと鉛筆の芯がまっすぐ中心に来ないまま斜めになってしまいました。</a:t>
            </a:r>
            <a:endParaRPr kumimoji="1" lang="en-US" altLang="ja-JP" dirty="0"/>
          </a:p>
          <a:p>
            <a:endParaRPr kumimoji="1" lang="en-US" altLang="ja-JP" dirty="0"/>
          </a:p>
          <a:p>
            <a:r>
              <a:rPr kumimoji="1" lang="ja-JP" altLang="en-US"/>
              <a:t>何回か実験をした結果、ロウとコーヒーかすの割合を</a:t>
            </a:r>
            <a:r>
              <a:rPr kumimoji="1" lang="en-US" altLang="ja-JP" dirty="0"/>
              <a:t>2:1</a:t>
            </a:r>
            <a:r>
              <a:rPr kumimoji="1" lang="ja-JP" altLang="en-US"/>
              <a:t>にし、</a:t>
            </a:r>
            <a:r>
              <a:rPr kumimoji="1" lang="en-US" altLang="ja-JP" dirty="0"/>
              <a:t>30</a:t>
            </a:r>
            <a:r>
              <a:rPr kumimoji="1" lang="ja-JP" altLang="en-US"/>
              <a:t>分ほど冷却する手法に辿り着きました。</a:t>
            </a:r>
            <a:endParaRPr kumimoji="1" lang="en-US" altLang="ja-JP" dirty="0"/>
          </a:p>
          <a:p>
            <a:endParaRPr kumimoji="1" lang="en-US" altLang="ja-JP" dirty="0"/>
          </a:p>
          <a:p>
            <a:r>
              <a:rPr kumimoji="1" lang="ja-JP" altLang="en-US"/>
              <a:t>これで下準備は完成です。</a:t>
            </a:r>
            <a:endParaRPr kumimoji="1" lang="en-US" altLang="ja-JP" dirty="0"/>
          </a:p>
          <a:p>
            <a:r>
              <a:rPr kumimoji="1" lang="ja-JP" altLang="en-US"/>
              <a:t>いよいよワークショップで鉛筆を作成します。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13</a:t>
            </a:fld>
            <a:endParaRPr kumimoji="1" lang="ja-JP" altLang="en-US"/>
          </a:p>
        </p:txBody>
      </p:sp>
    </p:spTree>
    <p:extLst>
      <p:ext uri="{BB962C8B-B14F-4D97-AF65-F5344CB8AC3E}">
        <p14:creationId xmlns:p14="http://schemas.microsoft.com/office/powerpoint/2010/main" val="2414693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今年の</a:t>
            </a:r>
            <a:r>
              <a:rPr kumimoji="1" lang="en-US" altLang="ja-JP" dirty="0"/>
              <a:t>3</a:t>
            </a:r>
            <a:r>
              <a:rPr kumimoji="1" lang="ja-JP" altLang="en-US"/>
              <a:t>月</a:t>
            </a:r>
            <a:r>
              <a:rPr kumimoji="1" lang="en-US" altLang="ja-JP" dirty="0"/>
              <a:t>29</a:t>
            </a:r>
            <a:r>
              <a:rPr kumimoji="1" lang="ja-JP" altLang="en-US"/>
              <a:t>日にいよいよ鉛筆ワークショップの当日を迎えました。</a:t>
            </a:r>
            <a:endParaRPr kumimoji="1" lang="en-US" altLang="ja-JP" dirty="0"/>
          </a:p>
          <a:p>
            <a:r>
              <a:rPr kumimoji="1" lang="ja-JP" altLang="en-US"/>
              <a:t>当日は親子連れが多く参加してくださいました。</a:t>
            </a:r>
            <a:endParaRPr kumimoji="1" lang="en-US" altLang="ja-JP" dirty="0"/>
          </a:p>
          <a:p>
            <a:r>
              <a:rPr kumimoji="1" lang="ja-JP" altLang="en-US"/>
              <a:t>我々のコーナーでは、メンバーが鉛筆の作り方を解説し、換気ややけどに気をつけるように注意事項を説明した後、子どもたちと一緒に鉛筆作りに取り組みました。</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14</a:t>
            </a:fld>
            <a:endParaRPr kumimoji="1" lang="ja-JP" altLang="en-US"/>
          </a:p>
        </p:txBody>
      </p:sp>
    </p:spTree>
    <p:extLst>
      <p:ext uri="{BB962C8B-B14F-4D97-AF65-F5344CB8AC3E}">
        <p14:creationId xmlns:p14="http://schemas.microsoft.com/office/powerpoint/2010/main" val="895324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事前に炒ったコーヒーかすを細かくすりつぶすところから作業はスタートしました。細かくすりつぶすと綺麗にロウと混ざって固めやすくなると説明すると、子どもたちももくもくとすりすぶしはじめます。会場にはコーヒー特有の香ばしい香りが立ち込めました。</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15</a:t>
            </a:fld>
            <a:endParaRPr kumimoji="1" lang="ja-JP" altLang="en-US"/>
          </a:p>
        </p:txBody>
      </p:sp>
    </p:spTree>
    <p:extLst>
      <p:ext uri="{BB962C8B-B14F-4D97-AF65-F5344CB8AC3E}">
        <p14:creationId xmlns:p14="http://schemas.microsoft.com/office/powerpoint/2010/main" val="413980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粉の準備が整ったら、蝋を湯煎して溶かします。この工程は火傷の可能性があるので我々スタッフが主に行い、子どもたちには横で見学してもらいました。</a:t>
            </a:r>
            <a:endParaRPr kumimoji="1" lang="en-US" altLang="ja-JP" dirty="0"/>
          </a:p>
          <a:p>
            <a:r>
              <a:rPr kumimoji="1" lang="ja-JP" altLang="en-US"/>
              <a:t>その後、型を組み立ててロウとコーヒーかすの混ぜ物を流し込んでいきます。こちらも火傷をしないように、スタッフと保護者の皆さんで子どもたちを補助しながら作業を進めました。</a:t>
            </a:r>
            <a:endParaRPr kumimoji="1" lang="en-US" altLang="ja-JP" dirty="0"/>
          </a:p>
          <a:p>
            <a:endParaRPr kumimoji="1" lang="en-US" altLang="ja-JP" dirty="0"/>
          </a:p>
          <a:p>
            <a:r>
              <a:rPr kumimoji="1" lang="ja-JP" altLang="en-US"/>
              <a:t>ちなみにロウやコーヒーかすの分量を測って入れる際は、使用済みのペットボトルのキャップを洗ったものを使用しました。</a:t>
            </a:r>
            <a:endParaRPr kumimoji="1" lang="en-US" altLang="ja-JP" dirty="0"/>
          </a:p>
          <a:p>
            <a:r>
              <a:rPr kumimoji="1" lang="ja-JP" altLang="en-US"/>
              <a:t>これもある意味再利用になりました。</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16</a:t>
            </a:fld>
            <a:endParaRPr kumimoji="1" lang="ja-JP" altLang="en-US"/>
          </a:p>
        </p:txBody>
      </p:sp>
    </p:spTree>
    <p:extLst>
      <p:ext uri="{BB962C8B-B14F-4D97-AF65-F5344CB8AC3E}">
        <p14:creationId xmlns:p14="http://schemas.microsoft.com/office/powerpoint/2010/main" val="2217124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ファブラボの冷蔵庫で</a:t>
            </a:r>
            <a:r>
              <a:rPr kumimoji="1" lang="en-US" altLang="ja-JP" dirty="0"/>
              <a:t>30</a:t>
            </a:r>
            <a:r>
              <a:rPr kumimoji="1" lang="ja-JP" altLang="en-US"/>
              <a:t>分固めた後、型から本体を取り出してちゃんと鉛筆として使えるか確認します。</a:t>
            </a:r>
            <a:endParaRPr kumimoji="1" lang="en-US" altLang="ja-JP" dirty="0"/>
          </a:p>
          <a:p>
            <a:endParaRPr kumimoji="1" lang="en-US" altLang="ja-JP" dirty="0"/>
          </a:p>
          <a:p>
            <a:r>
              <a:rPr kumimoji="1" lang="ja-JP" altLang="en-US"/>
              <a:t>結果は、無事に成功！子どもたちは自分で作った鉛筆で実際にお絵描きができる事に大興奮していました。</a:t>
            </a:r>
            <a:endParaRPr kumimoji="1" lang="en-US" altLang="ja-JP" dirty="0"/>
          </a:p>
          <a:p>
            <a:r>
              <a:rPr kumimoji="1" lang="ja-JP" altLang="en-US"/>
              <a:t>プレゼント用の木箱もファブラボのレーザー加工機を用いて作成し、最後はケースに入れて子どもたちに持ち帰ってもらいました。</a:t>
            </a:r>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17</a:t>
            </a:fld>
            <a:endParaRPr kumimoji="1" lang="ja-JP" altLang="en-US"/>
          </a:p>
        </p:txBody>
      </p:sp>
    </p:spTree>
    <p:extLst>
      <p:ext uri="{BB962C8B-B14F-4D97-AF65-F5344CB8AC3E}">
        <p14:creationId xmlns:p14="http://schemas.microsoft.com/office/powerpoint/2010/main" val="101702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今回のワークショップで子どもたちと作業して感じたことは、特殊なスキルを持たない一般人の私たちでもアップサイクルする事ができる、という事でした。</a:t>
            </a:r>
            <a:endParaRPr kumimoji="1" lang="en-US" altLang="ja-JP" dirty="0"/>
          </a:p>
          <a:p>
            <a:r>
              <a:rPr kumimoji="1" lang="ja-JP" altLang="en-US"/>
              <a:t>そして、子供のうちから「自分で実際に手を動かしてみる」という経験をし、楽しさを知る事がきっと「環境問題へ取り組む」というハードルを下げるのだろうと感じました。</a:t>
            </a:r>
            <a:endParaRPr kumimoji="1" lang="en-US" altLang="ja-JP" dirty="0"/>
          </a:p>
          <a:p>
            <a:endParaRPr kumimoji="1" lang="en-US" altLang="ja-JP" dirty="0"/>
          </a:p>
          <a:p>
            <a:r>
              <a:rPr kumimoji="1" lang="ja-JP" altLang="en-US"/>
              <a:t>今回用いたロウやコーヒーかすといったものは、普段の生活で手に入れられるものです。そんなありふれた物を用いるだけでも今回の事例のようなものを作る事ができました。アップサイクルという単語だけを聞くと何だか難しい事のように感じますが、このワークショップは参加者にとっても我々にとっても「専門的でない私でもできるんだ」という自信を持つきっかけになったと思います。</a:t>
            </a:r>
            <a:endParaRPr kumimoji="1" lang="en-US" altLang="ja-JP" dirty="0"/>
          </a:p>
          <a:p>
            <a:r>
              <a:rPr kumimoji="1" lang="ja-JP" altLang="en-US"/>
              <a:t>そして、今回のワークショップに参加してくださったファミリーのように、小さい頃から自分で行動する経験を積んでいけば、そして楽しく学べる環境があれば、これからの世代は自然に持続可能な社会づくりに取り組んでいけるのだろうと思いました。</a:t>
            </a:r>
            <a:endParaRPr kumimoji="1" lang="en-US" altLang="ja-JP" dirty="0"/>
          </a:p>
          <a:p>
            <a:endParaRPr kumimoji="1" lang="en-US" altLang="ja-JP" dirty="0"/>
          </a:p>
          <a:p>
            <a:r>
              <a:rPr kumimoji="1" lang="ja-JP" altLang="en-US"/>
              <a:t>そして、ワークショップに参加してくださったお子さんたちは皆一生懸命に作業に取り掛かってくれて、鉛筆ができた瞬間に大きな歓声をあげて喜んでくれました。</a:t>
            </a:r>
            <a:endParaRPr kumimoji="1" lang="en-US" altLang="ja-JP" dirty="0"/>
          </a:p>
          <a:p>
            <a:r>
              <a:rPr kumimoji="1" lang="ja-JP" altLang="en-US"/>
              <a:t>大学でものづくりを学ぶ私にとって、ものづくりを通じて子どもたちが何か心を動かせてくれたのではないか、と感じられた事が何よりの喜びでした。</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18</a:t>
            </a:fld>
            <a:endParaRPr kumimoji="1" lang="ja-JP" altLang="en-US"/>
          </a:p>
        </p:txBody>
      </p:sp>
    </p:spTree>
    <p:extLst>
      <p:ext uri="{BB962C8B-B14F-4D97-AF65-F5344CB8AC3E}">
        <p14:creationId xmlns:p14="http://schemas.microsoft.com/office/powerpoint/2010/main" val="848867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今回はコーヒーかすという素材を使用しましたが、私たちの身の回りにはまだまだ沢山のものが再利用されることなく廃棄されていると思います。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サーキュラーデザインやアップサイクルという単語だけ聞くと、とてもハードルの高いものに感じるかもしれません。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しかし、いきなり難しいことをする必要はありません。</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ちょっとした工夫で、自分でもアップサイクルを体験することはできますし、アップサイクル製品を使うこともサーキュラーエコノミーに参加する一歩です。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いま自分の身の回りに何があるのか、それを普段どう使っているのか。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今回の発表が、今日から少し意識を傾けるきっかけになれば嬉しいです。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これで発表を終わります。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ご清聴ありがとうございました。</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19</a:t>
            </a:fld>
            <a:endParaRPr kumimoji="1" lang="ja-JP" altLang="en-US"/>
          </a:p>
        </p:txBody>
      </p:sp>
    </p:spTree>
    <p:extLst>
      <p:ext uri="{BB962C8B-B14F-4D97-AF65-F5344CB8AC3E}">
        <p14:creationId xmlns:p14="http://schemas.microsoft.com/office/powerpoint/2010/main" val="2896465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突然ですが、皆さんは普段コーヒーは飲まれますか？</a:t>
            </a:r>
            <a:endParaRPr kumimoji="1" lang="en-US" altLang="ja-JP" dirty="0"/>
          </a:p>
          <a:p>
            <a:endParaRPr kumimoji="1" lang="en-US" altLang="ja-JP" dirty="0"/>
          </a:p>
          <a:p>
            <a:r>
              <a:rPr kumimoji="1" lang="ja-JP" altLang="en-US"/>
              <a:t>お家でコーヒーを淹れて召し上がる方も多いと思いますが、コーヒーを淹れた後のコーヒーかすはどうしていますか？</a:t>
            </a:r>
            <a:endParaRPr kumimoji="1" lang="en-US" altLang="ja-JP" dirty="0"/>
          </a:p>
          <a:p>
            <a:endParaRPr kumimoji="1" lang="en-US" altLang="ja-JP" dirty="0"/>
          </a:p>
          <a:p>
            <a:r>
              <a:rPr kumimoji="1" lang="ja-JP" altLang="en-US"/>
              <a:t>おそらく大半の方がゴミ箱に捨てているのではないでしょうか。</a:t>
            </a:r>
            <a:endParaRPr kumimoji="1" lang="en-US" altLang="ja-JP" dirty="0"/>
          </a:p>
          <a:p>
            <a:endParaRPr kumimoji="1" lang="en-US" altLang="ja-JP" dirty="0"/>
          </a:p>
          <a:p>
            <a:r>
              <a:rPr kumimoji="1" lang="ja-JP" altLang="en-US"/>
              <a:t>ところでそのゴミとなるコーヒーかす、年間でどれくらいの量になるか想像できますか？</a:t>
            </a:r>
            <a:endParaRPr kumimoji="1" lang="en-US" altLang="ja-JP" dirty="0"/>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2</a:t>
            </a:fld>
            <a:endParaRPr kumimoji="1" lang="ja-JP" altLang="en-US"/>
          </a:p>
        </p:txBody>
      </p:sp>
    </p:spTree>
    <p:extLst>
      <p:ext uri="{BB962C8B-B14F-4D97-AF65-F5344CB8AC3E}">
        <p14:creationId xmlns:p14="http://schemas.microsoft.com/office/powerpoint/2010/main" val="1395105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20</a:t>
            </a:fld>
            <a:endParaRPr kumimoji="1" lang="ja-JP" altLang="en-US"/>
          </a:p>
        </p:txBody>
      </p:sp>
    </p:spTree>
    <p:extLst>
      <p:ext uri="{BB962C8B-B14F-4D97-AF65-F5344CB8AC3E}">
        <p14:creationId xmlns:p14="http://schemas.microsoft.com/office/powerpoint/2010/main" val="2049932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お茶のイメージが強い日本ですが、なんとコーヒー消費量が世界</a:t>
            </a:r>
            <a:r>
              <a:rPr kumimoji="1" lang="en-US" altLang="ja-JP" dirty="0"/>
              <a:t>4</a:t>
            </a:r>
            <a:r>
              <a:rPr kumimoji="1" lang="ja-JP" altLang="en-US"/>
              <a:t>位になるほど日本はコーヒー消費大国であります。</a:t>
            </a:r>
            <a:endParaRPr kumimoji="1" lang="en-US" altLang="ja-JP" dirty="0"/>
          </a:p>
          <a:p>
            <a:r>
              <a:rPr kumimoji="1" lang="ja-JP" altLang="en-US"/>
              <a:t>そんな日本国内でのコーヒー消費量は約</a:t>
            </a:r>
            <a:r>
              <a:rPr kumimoji="1" lang="en-US" altLang="ja-JP" dirty="0"/>
              <a:t>43</a:t>
            </a:r>
            <a:r>
              <a:rPr kumimoji="1" lang="ja-JP" altLang="en-US"/>
              <a:t>万トンと途方もない量になります。</a:t>
            </a:r>
            <a:endParaRPr kumimoji="1" lang="en-US" altLang="ja-JP" dirty="0"/>
          </a:p>
          <a:p>
            <a:r>
              <a:rPr kumimoji="1" lang="ja-JP" altLang="en-US"/>
              <a:t>オスの像が大体</a:t>
            </a:r>
            <a:r>
              <a:rPr kumimoji="1" lang="en-US" altLang="ja-JP" dirty="0"/>
              <a:t>6</a:t>
            </a:r>
            <a:r>
              <a:rPr kumimoji="1" lang="ja-JP" altLang="en-US"/>
              <a:t>トンくらいになると言われるので、単純に計算すると</a:t>
            </a:r>
            <a:r>
              <a:rPr kumimoji="1" lang="en-US" altLang="ja-JP" dirty="0"/>
              <a:t>7000</a:t>
            </a:r>
            <a:r>
              <a:rPr kumimoji="1" lang="ja-JP" altLang="en-US"/>
              <a:t>万頭分になります。</a:t>
            </a:r>
            <a:endParaRPr kumimoji="1" lang="en-US" altLang="ja-JP" dirty="0"/>
          </a:p>
          <a:p>
            <a:r>
              <a:rPr kumimoji="1" lang="ja-JP" altLang="en-US"/>
              <a:t>数が多すぎてもはやよくわからないかもしれません。</a:t>
            </a:r>
            <a:endParaRPr kumimoji="1" lang="en-US" altLang="ja-JP" dirty="0"/>
          </a:p>
          <a:p>
            <a:endParaRPr kumimoji="1" lang="en-US" altLang="ja-JP" dirty="0"/>
          </a:p>
          <a:p>
            <a:pPr marL="0" indent="0">
              <a:buNone/>
            </a:pPr>
            <a:r>
              <a:rPr lang="ja-JP" altLang="en-US" b="0" i="0">
                <a:solidFill>
                  <a:srgbClr val="383630"/>
                </a:solidFill>
                <a:effectLst/>
                <a:latin typeface="Noto Sans JP"/>
              </a:rPr>
              <a:t>その大量のコーヒーかすですが、ゴミとして埋める埋立地としてかなりの面積が必要になります。</a:t>
            </a:r>
            <a:endParaRPr lang="en-US" altLang="ja-JP" b="0" i="0" dirty="0">
              <a:solidFill>
                <a:srgbClr val="383630"/>
              </a:solidFill>
              <a:effectLst/>
              <a:latin typeface="Noto Sans JP"/>
            </a:endParaRPr>
          </a:p>
          <a:p>
            <a:pPr marL="0" indent="0">
              <a:buNone/>
            </a:pPr>
            <a:r>
              <a:rPr lang="ja-JP" altLang="en-US" b="0" i="0">
                <a:solidFill>
                  <a:srgbClr val="383630"/>
                </a:solidFill>
                <a:effectLst/>
                <a:latin typeface="Noto Sans JP"/>
              </a:rPr>
              <a:t>さらに、コーヒーかすが腐敗して温室効果の高いメタンガスや二酸化炭素を生成する事も地球環境に悪影響を与えると考えられています。</a:t>
            </a:r>
            <a:endParaRPr lang="en-US" altLang="ja-JP" b="0" i="0" dirty="0">
              <a:solidFill>
                <a:srgbClr val="383630"/>
              </a:solidFill>
              <a:effectLst/>
              <a:latin typeface="Noto Sans JP"/>
            </a:endParaRPr>
          </a:p>
          <a:p>
            <a:pPr marL="0" indent="0">
              <a:buNone/>
            </a:pPr>
            <a:endParaRPr kumimoji="1" lang="en-US" altLang="ja-JP" b="0" i="0" dirty="0">
              <a:solidFill>
                <a:srgbClr val="383630"/>
              </a:solidFill>
              <a:effectLst/>
              <a:latin typeface="Noto Sans JP"/>
            </a:endParaRPr>
          </a:p>
          <a:p>
            <a:pPr marL="0" indent="0">
              <a:buNone/>
            </a:pPr>
            <a:r>
              <a:rPr kumimoji="1" lang="ja-JP" altLang="en-US" b="0" i="0">
                <a:solidFill>
                  <a:srgbClr val="383630"/>
                </a:solidFill>
                <a:effectLst/>
                <a:latin typeface="Noto Sans JP"/>
              </a:rPr>
              <a:t>普段何気なく捨てているコーヒーかすも地球環境には負担になっている事が何となく伝わったのではないでしょうか。</a:t>
            </a:r>
            <a:endParaRPr kumimoji="1" lang="en-US" altLang="ja-JP" dirty="0"/>
          </a:p>
          <a:p>
            <a:pPr marL="0" indent="0">
              <a:buNone/>
            </a:pPr>
            <a:endParaRPr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3</a:t>
            </a:fld>
            <a:endParaRPr kumimoji="1" lang="ja-JP" altLang="en-US"/>
          </a:p>
        </p:txBody>
      </p:sp>
    </p:spTree>
    <p:extLst>
      <p:ext uri="{BB962C8B-B14F-4D97-AF65-F5344CB8AC3E}">
        <p14:creationId xmlns:p14="http://schemas.microsoft.com/office/powerpoint/2010/main" val="240705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神奈川大学にもカフェが併設されている他、キャンパスの周辺にも沢山のカフェがあり、多くの学生がコーヒーを日常的に消費しています。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そしてお店でも実際に連日沢山のコーヒーかすが捨てられているという話を聞きました。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このような状況で我々で何ができるのか。</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クラスメートと話していた時に、先輩が鉛筆の削りかすを再利用して新たな鉛筆を作り出すプロジェクトを行っていた事を思い出しました。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「もしかしたらコーヒーかすでも鉛筆が作れるんじゃないか」と思い立ちました。</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u="none" strike="noStrike" dirty="0">
              <a:solidFill>
                <a:srgbClr val="212121"/>
              </a:solidFill>
              <a:effectLst/>
              <a:latin typeface="Yu Gothic Regular"/>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 altLang="ja-JP" dirty="0"/>
            </a:b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4</a:t>
            </a:fld>
            <a:endParaRPr kumimoji="1" lang="ja-JP" altLang="en-US"/>
          </a:p>
        </p:txBody>
      </p:sp>
    </p:spTree>
    <p:extLst>
      <p:ext uri="{BB962C8B-B14F-4D97-AF65-F5344CB8AC3E}">
        <p14:creationId xmlns:p14="http://schemas.microsoft.com/office/powerpoint/2010/main" val="120823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a:t>そんな折に、</a:t>
            </a:r>
            <a:r>
              <a:rPr lang="ja-JP" altLang="en-US" b="0" i="0">
                <a:solidFill>
                  <a:srgbClr val="565656"/>
                </a:solidFill>
                <a:effectLst/>
                <a:latin typeface="-apple-system"/>
              </a:rPr>
              <a:t>みなとみらいサーキュラー・ウィークエンドの一環として、</a:t>
            </a:r>
            <a:r>
              <a:rPr lang="en" altLang="ja-JP" b="0" i="0" u="none" strike="noStrike" dirty="0">
                <a:solidFill>
                  <a:srgbClr val="212121"/>
                </a:solidFill>
                <a:effectLst/>
                <a:latin typeface="Yu Gothic Regular"/>
              </a:rPr>
              <a:t>Circular Yokohama</a:t>
            </a:r>
            <a:r>
              <a:rPr lang="ja-JP" altLang="en-US" b="0" i="0" u="none" strike="noStrike">
                <a:solidFill>
                  <a:srgbClr val="212121"/>
                </a:solidFill>
                <a:effectLst/>
                <a:latin typeface="Yu Gothic Regular"/>
              </a:rPr>
              <a:t>さんとファブラボみなとみらいが連携して開くワークショップに我々も参加させていただく事になりました。</a:t>
            </a:r>
            <a:endParaRPr lang="en-US" altLang="ja-JP" b="0" i="0" u="none" strike="noStrike" dirty="0">
              <a:solidFill>
                <a:srgbClr val="212121"/>
              </a:solidFill>
              <a:effectLst/>
              <a:latin typeface="Yu Gothic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b="0" i="0" u="none" strike="noStrike" dirty="0">
              <a:solidFill>
                <a:srgbClr val="212121"/>
              </a:solidFill>
              <a:effectLst/>
              <a:latin typeface="Yu Gothic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u="none" strike="noStrike" dirty="0">
                <a:solidFill>
                  <a:srgbClr val="212121"/>
                </a:solidFill>
                <a:effectLst/>
                <a:latin typeface="Yu Gothic Regular"/>
              </a:rPr>
              <a:t>Circular Yokohama</a:t>
            </a:r>
            <a:r>
              <a:rPr lang="ja-JP" altLang="en-US" b="0" i="0" u="none" strike="noStrike">
                <a:solidFill>
                  <a:srgbClr val="212121"/>
                </a:solidFill>
                <a:effectLst/>
                <a:latin typeface="Yu Gothic Regular"/>
              </a:rPr>
              <a:t>さんは横浜でサーキュラーエコノミーを推進する活動をされています。</a:t>
            </a:r>
            <a:endParaRPr lang="en-US" altLang="ja-JP" b="0" i="0" u="none" strike="noStrike" dirty="0">
              <a:solidFill>
                <a:srgbClr val="212121"/>
              </a:solidFill>
              <a:effectLst/>
              <a:latin typeface="Yu Gothic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212121"/>
                </a:solidFill>
                <a:effectLst/>
                <a:latin typeface="Yu Gothic Regular"/>
              </a:rPr>
              <a:t>神奈川大学では、学生が身近にあるものを再利用してプロトタイピングを行った「サーキュラーデザインプロジェクト」などで以前からお世話になっています。</a:t>
            </a:r>
            <a:endParaRPr lang="en-US" altLang="ja-JP" b="0" i="0" u="none" strike="noStrike" dirty="0">
              <a:solidFill>
                <a:srgbClr val="212121"/>
              </a:solidFill>
              <a:effectLst/>
              <a:latin typeface="Yu Gothic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u="none" strike="noStrike" dirty="0">
              <a:solidFill>
                <a:srgbClr val="212121"/>
              </a:solidFill>
              <a:effectLst/>
              <a:latin typeface="Yu Gothic 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0" i="0" u="none" strike="noStrike">
                <a:solidFill>
                  <a:srgbClr val="212121"/>
                </a:solidFill>
                <a:effectLst/>
                <a:latin typeface="Yu Gothic Regular"/>
              </a:rPr>
              <a:t>そのワークショップの中で、我々がコーヒーかすをアップサイクルするというコーナーを設けさせていただく事になりました。</a:t>
            </a:r>
            <a:br>
              <a:rPr lang="ja-JP" altLang="en-US"/>
            </a:br>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5</a:t>
            </a:fld>
            <a:endParaRPr kumimoji="1" lang="ja-JP" altLang="en-US"/>
          </a:p>
        </p:txBody>
      </p:sp>
    </p:spTree>
    <p:extLst>
      <p:ext uri="{BB962C8B-B14F-4D97-AF65-F5344CB8AC3E}">
        <p14:creationId xmlns:p14="http://schemas.microsoft.com/office/powerpoint/2010/main" val="330743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effectLst/>
              </a:rPr>
              <a:t>ここでサーキュラーエコノミーやアップサイクルといった単語が出てきました。既に単語の意味をご存知の方もいらっしゃると思いますが、改めて内容をおさらいしたいと思います。</a:t>
            </a:r>
            <a:endParaRPr lang="en-US" altLang="ja-JP" dirty="0">
              <a:effectLst/>
            </a:endParaRPr>
          </a:p>
          <a:p>
            <a:endParaRPr lang="en-US" altLang="ja-JP" dirty="0">
              <a:effectLst/>
            </a:endParaRPr>
          </a:p>
          <a:p>
            <a:r>
              <a:rPr lang="ja-JP" altLang="en-US">
                <a:effectLst/>
              </a:rPr>
              <a:t>サーキュラーエコノミーは日本語で循環型経済と訳されます。</a:t>
            </a:r>
            <a:endParaRPr lang="en-US" altLang="ja-JP" dirty="0">
              <a:effectLst/>
            </a:endParaRPr>
          </a:p>
          <a:p>
            <a:r>
              <a:rPr lang="ja-JP" altLang="en-US">
                <a:effectLst/>
              </a:rPr>
              <a:t>今までの社会では「沢山の資源で製品を作っては捨てる」という経済の仕組みが繰り返されていました。しかし、従来の流れで廃棄されていた原材料や製品を資源と捉え直し、資源を循環させる仕組みにしていこうとい社会が変わってきています、この資源を循環させる持続可能な経済の仕組みをサーキュラーエコノミーと呼びます。サーキュラーエコノミーを実現するには、あらゆる産業が連携し、消費者側も意識を持つ事が必要とされます。</a:t>
            </a:r>
            <a:endParaRPr lang="en-US" altLang="ja-JP" dirty="0">
              <a:effectLst/>
            </a:endParaRPr>
          </a:p>
          <a:p>
            <a:pPr algn="l"/>
            <a:br>
              <a:rPr lang="ja-JP" altLang="en-US" b="0" i="0">
                <a:solidFill>
                  <a:srgbClr val="444444"/>
                </a:solidFill>
                <a:effectLst/>
                <a:latin typeface="-apple-system"/>
              </a:rPr>
            </a:br>
            <a:endParaRPr lang="ja-JP" altLang="en-US" b="0" i="0">
              <a:solidFill>
                <a:srgbClr val="444444"/>
              </a:solidFill>
              <a:effectLst/>
              <a:latin typeface="-apple-system"/>
            </a:endParaRPr>
          </a:p>
          <a:p>
            <a:endParaRPr kumimoji="1" lang="ja-JP" altLang="en-US"/>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6</a:t>
            </a:fld>
            <a:endParaRPr kumimoji="1" lang="ja-JP" altLang="en-US"/>
          </a:p>
        </p:txBody>
      </p:sp>
    </p:spTree>
    <p:extLst>
      <p:ext uri="{BB962C8B-B14F-4D97-AF65-F5344CB8AC3E}">
        <p14:creationId xmlns:p14="http://schemas.microsoft.com/office/powerpoint/2010/main" val="1403492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a:t>そしてアップサイクルはサーキュラーエコノミー</a:t>
            </a:r>
            <a:r>
              <a:rPr kumimoji="1" lang="ja-JP" altLang="en-US" b="0" i="0">
                <a:solidFill>
                  <a:schemeClr val="tx1"/>
                </a:solidFill>
                <a:effectLst/>
                <a:latin typeface="+mn-lt"/>
              </a:rPr>
              <a:t>の流れの「作る」部分に関わってきます。</a:t>
            </a:r>
            <a:endParaRPr kumimoji="1" lang="en-US" altLang="ja-JP" b="0" i="0" dirty="0">
              <a:solidFill>
                <a:schemeClr val="tx1"/>
              </a:solidFill>
              <a:effectLst/>
              <a:latin typeface="+mn-lt"/>
            </a:endParaRPr>
          </a:p>
          <a:p>
            <a:pPr algn="l"/>
            <a:r>
              <a:rPr lang="ja-JP" altLang="en-US" b="0" i="0">
                <a:solidFill>
                  <a:srgbClr val="393939"/>
                </a:solidFill>
                <a:effectLst/>
                <a:latin typeface="-apple-system"/>
              </a:rPr>
              <a:t>従来では廃棄されていたものに、デザインやアイデアを施し直して新しい製品に再び生まれ変わらせる事を指します。</a:t>
            </a:r>
            <a:endParaRPr lang="en-US" altLang="ja-JP" b="0" i="0" dirty="0">
              <a:solidFill>
                <a:srgbClr val="393939"/>
              </a:solidFill>
              <a:effectLst/>
              <a:latin typeface="-apple-system"/>
            </a:endParaRPr>
          </a:p>
          <a:p>
            <a:pPr algn="l"/>
            <a:endParaRPr lang="en-US" altLang="ja-JP" b="0" i="0" dirty="0">
              <a:solidFill>
                <a:srgbClr val="393939"/>
              </a:solidFill>
              <a:effectLst/>
              <a:latin typeface="-apple-system"/>
            </a:endParaRPr>
          </a:p>
          <a:p>
            <a:pPr algn="l"/>
            <a:r>
              <a:rPr lang="ja-JP" altLang="en-US" b="0" i="0">
                <a:solidFill>
                  <a:srgbClr val="393939"/>
                </a:solidFill>
                <a:effectLst/>
                <a:latin typeface="-apple-system"/>
              </a:rPr>
              <a:t>クリエイティブリユースという単語もアップサイクルと同様の意味で使われています。</a:t>
            </a:r>
            <a:endParaRPr lang="en-US" altLang="ja-JP" b="0" i="0" dirty="0">
              <a:solidFill>
                <a:srgbClr val="393939"/>
              </a:solidFill>
              <a:effectLst/>
              <a:latin typeface="-apple-system"/>
            </a:endParaRPr>
          </a:p>
          <a:p>
            <a:pPr algn="l"/>
            <a:endParaRPr lang="en-US" altLang="ja-JP" b="0" i="0" dirty="0">
              <a:solidFill>
                <a:srgbClr val="393939"/>
              </a:solidFill>
              <a:effectLst/>
              <a:latin typeface="-apple-system"/>
            </a:endParaRPr>
          </a:p>
          <a:p>
            <a:pPr algn="l"/>
            <a:r>
              <a:rPr lang="ja-JP" altLang="en-US" b="0" i="0">
                <a:solidFill>
                  <a:srgbClr val="393939"/>
                </a:solidFill>
                <a:effectLst/>
                <a:latin typeface="-apple-system"/>
              </a:rPr>
              <a:t>よく似た単語にリサイクルというものがありますが、リサイクルは製品を一回原料に戻して再利用するのに対し、アップサイクルはそのままの形を素材として活用します。</a:t>
            </a:r>
            <a:endParaRPr lang="en-US" altLang="ja-JP" b="0" i="0" dirty="0">
              <a:solidFill>
                <a:srgbClr val="393939"/>
              </a:solidFill>
              <a:effectLst/>
              <a:latin typeface="-apple-system"/>
            </a:endParaRPr>
          </a:p>
          <a:p>
            <a:pPr algn="l"/>
            <a:endParaRPr lang="en-US" altLang="ja-JP" b="0" i="0" dirty="0">
              <a:solidFill>
                <a:srgbClr val="393939"/>
              </a:solidFill>
              <a:effectLst/>
              <a:latin typeface="-apple-system"/>
            </a:endParaRPr>
          </a:p>
          <a:p>
            <a:pPr algn="l"/>
            <a:r>
              <a:rPr lang="ja-JP" altLang="en-US" b="0" i="0">
                <a:solidFill>
                  <a:srgbClr val="393939"/>
                </a:solidFill>
                <a:effectLst/>
                <a:latin typeface="-apple-system"/>
              </a:rPr>
              <a:t>ちなみに、今回のテーマとなるコーヒーかすも近年アップサイクルが行われる素材の一つです。</a:t>
            </a:r>
            <a:endParaRPr lang="en-US" altLang="ja-JP" b="0" i="0" dirty="0">
              <a:solidFill>
                <a:srgbClr val="393939"/>
              </a:solidFill>
              <a:effectLst/>
              <a:latin typeface="-apple-system"/>
            </a:endParaRPr>
          </a:p>
          <a:p>
            <a:pPr algn="l"/>
            <a:r>
              <a:rPr lang="ja-JP" altLang="en-US" b="0" i="0">
                <a:solidFill>
                  <a:srgbClr val="393939"/>
                </a:solidFill>
                <a:effectLst/>
                <a:latin typeface="-apple-system"/>
              </a:rPr>
              <a:t>コーヒーかすを混ぜ込んだ堆肥やコーヒーかすを混ぜ込んだ原料で作られたソーサーなどがあります。</a:t>
            </a:r>
            <a:endParaRPr lang="en-US" altLang="ja-JP" b="0" i="0" dirty="0">
              <a:solidFill>
                <a:srgbClr val="393939"/>
              </a:solidFill>
              <a:effectLst/>
              <a:latin typeface="-apple-system"/>
            </a:endParaRPr>
          </a:p>
          <a:p>
            <a:pPr algn="l"/>
            <a:r>
              <a:rPr lang="ja-JP" altLang="en-US" b="0" i="0">
                <a:solidFill>
                  <a:srgbClr val="393939"/>
                </a:solidFill>
                <a:effectLst/>
                <a:latin typeface="-apple-system"/>
              </a:rPr>
              <a:t>自宅で簡単にできるアップサイクルの例としては、コーヒーの消臭効果を利用して、袋などに詰めて天然の消臭剤として利用する例もあります。</a:t>
            </a:r>
            <a:endParaRPr lang="en-US" altLang="ja-JP" b="0" i="0" dirty="0">
              <a:solidFill>
                <a:srgbClr val="393939"/>
              </a:solidFill>
              <a:effectLst/>
              <a:latin typeface="-apple-system"/>
            </a:endParaRPr>
          </a:p>
          <a:p>
            <a:pPr algn="l"/>
            <a:endParaRPr lang="en-US" altLang="ja-JP" b="0" i="0" dirty="0">
              <a:solidFill>
                <a:srgbClr val="393939"/>
              </a:solidFill>
              <a:effectLst/>
              <a:latin typeface="-apple-system"/>
            </a:endParaRPr>
          </a:p>
          <a:p>
            <a:r>
              <a:rPr kumimoji="1" lang="ja-JP" altLang="en-US"/>
              <a:t>今回我々はコーヒーかすを固めて鉛筆として生まれ変わらせるというアップサイクルを体験できるワークショップを企画しました。</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7</a:t>
            </a:fld>
            <a:endParaRPr kumimoji="1" lang="ja-JP" altLang="en-US"/>
          </a:p>
        </p:txBody>
      </p:sp>
    </p:spTree>
    <p:extLst>
      <p:ext uri="{BB962C8B-B14F-4D97-AF65-F5344CB8AC3E}">
        <p14:creationId xmlns:p14="http://schemas.microsoft.com/office/powerpoint/2010/main" val="4123229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キーワードとなる単語を改めて確認したところで、実際にワークショップに向けてどのようにコーヒーかす鉛筆を作っていったのか</a:t>
            </a:r>
            <a:endParaRPr kumimoji="1" lang="en-US" altLang="ja-JP" dirty="0"/>
          </a:p>
          <a:p>
            <a:r>
              <a:rPr kumimoji="1" lang="ja-JP" altLang="en-US"/>
              <a:t>手順を見ていきたいと思います。</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8</a:t>
            </a:fld>
            <a:endParaRPr kumimoji="1" lang="ja-JP" altLang="en-US"/>
          </a:p>
        </p:txBody>
      </p:sp>
    </p:spTree>
    <p:extLst>
      <p:ext uri="{BB962C8B-B14F-4D97-AF65-F5344CB8AC3E}">
        <p14:creationId xmlns:p14="http://schemas.microsoft.com/office/powerpoint/2010/main" val="175527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mj-lt"/>
              <a:buNone/>
            </a:pPr>
            <a:r>
              <a:rPr kumimoji="1" lang="ja-JP" altLang="en-US"/>
              <a:t>さて今回の手順ですが、</a:t>
            </a:r>
            <a:endParaRPr kumimoji="1" lang="en-US" altLang="ja-JP" dirty="0"/>
          </a:p>
          <a:p>
            <a:pPr marL="0" indent="0">
              <a:buFont typeface="+mj-lt"/>
              <a:buNone/>
            </a:pPr>
            <a:r>
              <a:rPr kumimoji="1" lang="ja-JP" altLang="en-US"/>
              <a:t>コーヒーかすの水分を飛ばす</a:t>
            </a:r>
            <a:endParaRPr kumimoji="1" lang="en-US" altLang="ja-JP" dirty="0"/>
          </a:p>
          <a:p>
            <a:pPr marL="0" indent="0">
              <a:buFont typeface="+mj-lt"/>
              <a:buNone/>
            </a:pPr>
            <a:r>
              <a:rPr kumimoji="1" lang="ja-JP" altLang="en-US"/>
              <a:t>ロウを溶かしてコーヒーかすと混ぜる</a:t>
            </a:r>
            <a:endParaRPr kumimoji="1" lang="en-US" altLang="ja-JP" dirty="0"/>
          </a:p>
          <a:p>
            <a:pPr marL="0" indent="0">
              <a:buFont typeface="+mj-lt"/>
              <a:buNone/>
            </a:pPr>
            <a:r>
              <a:rPr kumimoji="1" lang="ja-JP" altLang="en-US"/>
              <a:t>型にろうとコーヒーを流し込む</a:t>
            </a:r>
            <a:endParaRPr kumimoji="1" lang="en-US" altLang="ja-JP" dirty="0"/>
          </a:p>
          <a:p>
            <a:pPr marL="0" indent="0">
              <a:buFont typeface="+mj-lt"/>
              <a:buNone/>
            </a:pPr>
            <a:r>
              <a:rPr kumimoji="1" lang="ja-JP" altLang="en-US"/>
              <a:t>冷蔵庫で</a:t>
            </a:r>
            <a:r>
              <a:rPr kumimoji="1" lang="en-US" altLang="ja-JP" dirty="0"/>
              <a:t>30</a:t>
            </a:r>
            <a:r>
              <a:rPr kumimoji="1" lang="ja-JP" altLang="en-US"/>
              <a:t>分冷やす</a:t>
            </a:r>
            <a:endParaRPr kumimoji="1" lang="en-US" altLang="ja-JP" dirty="0"/>
          </a:p>
          <a:p>
            <a:pPr marL="0" indent="0">
              <a:buFont typeface="+mj-lt"/>
              <a:buNone/>
            </a:pPr>
            <a:r>
              <a:rPr kumimoji="1" lang="ja-JP" altLang="en-US"/>
              <a:t>という順番ですすめていきます。</a:t>
            </a:r>
          </a:p>
        </p:txBody>
      </p:sp>
      <p:sp>
        <p:nvSpPr>
          <p:cNvPr id="4" name="スライド番号プレースホルダー 3"/>
          <p:cNvSpPr>
            <a:spLocks noGrp="1"/>
          </p:cNvSpPr>
          <p:nvPr>
            <p:ph type="sldNum" sz="quarter" idx="5"/>
          </p:nvPr>
        </p:nvSpPr>
        <p:spPr/>
        <p:txBody>
          <a:bodyPr/>
          <a:lstStyle/>
          <a:p>
            <a:fld id="{BA8BCF31-5D1F-CA4C-96BB-BAB824D9327E}" type="slidenum">
              <a:rPr kumimoji="1" lang="ja-JP" altLang="en-US" smtClean="0"/>
              <a:t>9</a:t>
            </a:fld>
            <a:endParaRPr kumimoji="1" lang="ja-JP" altLang="en-US"/>
          </a:p>
        </p:txBody>
      </p:sp>
    </p:spTree>
    <p:extLst>
      <p:ext uri="{BB962C8B-B14F-4D97-AF65-F5344CB8AC3E}">
        <p14:creationId xmlns:p14="http://schemas.microsoft.com/office/powerpoint/2010/main" val="396196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0B6D5EF-2A3E-4AD2-9F12-AEDD1F94D91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CBECBC2D-AD3E-69CC-0560-8CE8CB028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7219D6E-4A54-4E6E-4CC0-382B48E68CDD}"/>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5" name="フッター プレースホルダー 4">
            <a:extLst>
              <a:ext uri="{FF2B5EF4-FFF2-40B4-BE49-F238E27FC236}">
                <a16:creationId xmlns:a16="http://schemas.microsoft.com/office/drawing/2014/main" id="{1A2906BA-F53E-D387-6FF8-2299ED18F6B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9BD5A3A-C91A-AE42-10F8-303C0C3BD717}"/>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299910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B2C730-14A1-3D7C-D3C0-E35F04CE6697}"/>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03EC8C-42F3-1868-5CE7-E4E9C78873BD}"/>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4656EA-14BF-79A8-3454-A9C2E170F10E}"/>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5" name="フッター プレースホルダー 4">
            <a:extLst>
              <a:ext uri="{FF2B5EF4-FFF2-40B4-BE49-F238E27FC236}">
                <a16:creationId xmlns:a16="http://schemas.microsoft.com/office/drawing/2014/main" id="{E6A0C0DE-DDDD-2936-15D8-D5F067E686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C906300-F326-6C86-41D0-57B259B6B752}"/>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28679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5B29413-229A-EF13-54B6-EC7D0F27DE7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229FB6-7C70-E8FC-FC47-4D70BC54F98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42BF77-EAC1-9CAE-5FE4-1098747F4976}"/>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5" name="フッター プレースホルダー 4">
            <a:extLst>
              <a:ext uri="{FF2B5EF4-FFF2-40B4-BE49-F238E27FC236}">
                <a16:creationId xmlns:a16="http://schemas.microsoft.com/office/drawing/2014/main" id="{62DE6924-0D1F-BBCD-FD9C-3E3FA09E211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78FCC15-2CCF-EC95-CDFF-F9C80150BDC3}"/>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20585282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CA011D-E758-0CDB-1D76-7A7FCF0A501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2F3CBA5-CB1E-2CB1-D3FF-85648B5FADA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5614B4-7806-FBE8-CBA3-B70FE2209189}"/>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5" name="フッター プレースホルダー 4">
            <a:extLst>
              <a:ext uri="{FF2B5EF4-FFF2-40B4-BE49-F238E27FC236}">
                <a16:creationId xmlns:a16="http://schemas.microsoft.com/office/drawing/2014/main" id="{805502B0-5B46-2DAC-566B-FF30EEC5A4C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38A693-DCAD-1E85-F291-7A299C240550}"/>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4161392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B6F483-439E-3D9D-9A9E-5E82C93BC67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715F2A1-0F60-DC33-0885-D7E8D22875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CF4A731-5BF9-35A1-96AF-11CF82823DAF}"/>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5" name="フッター プレースホルダー 4">
            <a:extLst>
              <a:ext uri="{FF2B5EF4-FFF2-40B4-BE49-F238E27FC236}">
                <a16:creationId xmlns:a16="http://schemas.microsoft.com/office/drawing/2014/main" id="{51D0AF99-5B37-D7D6-BB95-CB31E14113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AAFF3DC-B5AE-C8DD-C9C1-B7D757C0549B}"/>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1596528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2311CE-91FA-FE3A-8DA9-842864B4E0C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01F52EC-7EC0-D07D-0482-7224C953931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C69286F6-8DBB-D23B-FF33-3D9D6026ED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D5543B4-4FCD-A10C-8F34-4FBBC38611E1}"/>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6" name="フッター プレースホルダー 5">
            <a:extLst>
              <a:ext uri="{FF2B5EF4-FFF2-40B4-BE49-F238E27FC236}">
                <a16:creationId xmlns:a16="http://schemas.microsoft.com/office/drawing/2014/main" id="{231E867B-5AA3-F5C1-CA90-ACA5D7F23B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C5C5C5E-B4F2-09FE-3879-6358779D82AF}"/>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9563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BB0673-C642-651D-8322-655D7D40A029}"/>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06A464-1770-B2CE-0E44-AD81B63A30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7413DC4-022E-000F-B194-BA7F8203D9C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E001A02F-F705-655F-FCCD-37B93ADC02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AF6C0C8-B93B-3D25-7857-F268B3EBB2A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B72C479-4356-0090-89DE-32B096CEB44D}"/>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8" name="フッター プレースホルダー 7">
            <a:extLst>
              <a:ext uri="{FF2B5EF4-FFF2-40B4-BE49-F238E27FC236}">
                <a16:creationId xmlns:a16="http://schemas.microsoft.com/office/drawing/2014/main" id="{0C770A2C-C840-A39E-AAC1-7E6CAC3B58A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7C777C7A-FB37-EEE8-20BE-AD4D355AA569}"/>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269517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4DB180-35AA-7701-FD3C-5FA4ED87FB1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D2C79AA2-2B12-A565-9CFF-657473F292F0}"/>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4" name="フッター プレースホルダー 3">
            <a:extLst>
              <a:ext uri="{FF2B5EF4-FFF2-40B4-BE49-F238E27FC236}">
                <a16:creationId xmlns:a16="http://schemas.microsoft.com/office/drawing/2014/main" id="{B52A6CC2-82CB-A22E-1B13-E8F5E6DB246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363FE347-1BE0-9333-E42D-63311653A631}"/>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3551705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09C5B56-AD4C-C59A-C0AB-11640AA7AA6D}"/>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3" name="フッター プレースホルダー 2">
            <a:extLst>
              <a:ext uri="{FF2B5EF4-FFF2-40B4-BE49-F238E27FC236}">
                <a16:creationId xmlns:a16="http://schemas.microsoft.com/office/drawing/2014/main" id="{B3411027-87E0-EE93-55F4-42934396460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A03704E-7AB5-FBD7-C06D-D70CE4289747}"/>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4009017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DD5D45-6191-FC44-3524-EB36CAA4CFE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F39EFC6-2514-F47B-FCFD-B08E86504C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90AB02A-598B-06CB-C859-76832F602D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93D7E6C-FF86-2BA1-FE01-A78547C80037}"/>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6" name="フッター プレースホルダー 5">
            <a:extLst>
              <a:ext uri="{FF2B5EF4-FFF2-40B4-BE49-F238E27FC236}">
                <a16:creationId xmlns:a16="http://schemas.microsoft.com/office/drawing/2014/main" id="{20C7946F-1EB9-B8E4-B41E-FDA673F6611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9C8CEE-9A90-52E3-B96B-B6A5B40ADFBC}"/>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4033658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BB417F-4E60-0672-3F7A-89492B44C80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1E1C4A9B-1444-868B-E9A9-958F083EF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DC405C1-F5A6-DB13-699D-873B3E9C7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7C27329-1DAA-7637-6D7B-0F16556EEB05}"/>
              </a:ext>
            </a:extLst>
          </p:cNvPr>
          <p:cNvSpPr>
            <a:spLocks noGrp="1"/>
          </p:cNvSpPr>
          <p:nvPr>
            <p:ph type="dt" sz="half" idx="10"/>
          </p:nvPr>
        </p:nvSpPr>
        <p:spPr/>
        <p:txBody>
          <a:bodyPr/>
          <a:lstStyle/>
          <a:p>
            <a:fld id="{9C46C8D6-7BD5-6948-A2DC-3BB89F909EB3}" type="datetimeFigureOut">
              <a:rPr kumimoji="1" lang="ja-JP" altLang="en-US" smtClean="0"/>
              <a:t>2023/12/1</a:t>
            </a:fld>
            <a:endParaRPr kumimoji="1" lang="ja-JP" altLang="en-US"/>
          </a:p>
        </p:txBody>
      </p:sp>
      <p:sp>
        <p:nvSpPr>
          <p:cNvPr id="6" name="フッター プレースホルダー 5">
            <a:extLst>
              <a:ext uri="{FF2B5EF4-FFF2-40B4-BE49-F238E27FC236}">
                <a16:creationId xmlns:a16="http://schemas.microsoft.com/office/drawing/2014/main" id="{E4B0C53C-9E9D-CD0D-5891-EA45D9573DE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D021EB-99C7-DE6D-76AC-8A27DEB4F327}"/>
              </a:ext>
            </a:extLst>
          </p:cNvPr>
          <p:cNvSpPr>
            <a:spLocks noGrp="1"/>
          </p:cNvSpPr>
          <p:nvPr>
            <p:ph type="sldNum" sz="quarter" idx="12"/>
          </p:nvPr>
        </p:nvSpPr>
        <p:spPr/>
        <p:txBody>
          <a:body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16714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3704049-F18B-01DF-9043-38E1D5C1CF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9864B80-952F-A374-F2B6-30AAF4D5D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B11FA74-7AA3-E9BF-4F25-E2570A3E0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6C8D6-7BD5-6948-A2DC-3BB89F909EB3}" type="datetimeFigureOut">
              <a:rPr kumimoji="1" lang="ja-JP" altLang="en-US" smtClean="0"/>
              <a:t>2023/12/1</a:t>
            </a:fld>
            <a:endParaRPr kumimoji="1" lang="ja-JP" altLang="en-US"/>
          </a:p>
        </p:txBody>
      </p:sp>
      <p:sp>
        <p:nvSpPr>
          <p:cNvPr id="5" name="フッター プレースホルダー 4">
            <a:extLst>
              <a:ext uri="{FF2B5EF4-FFF2-40B4-BE49-F238E27FC236}">
                <a16:creationId xmlns:a16="http://schemas.microsoft.com/office/drawing/2014/main" id="{85A4DB31-F7F2-DE79-FB0D-0F2C2DF641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9DAC0A1A-011D-BEF4-3F21-E75D305205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F0E50A-3480-504B-B97C-8C6E8CC47DDD}" type="slidenum">
              <a:rPr kumimoji="1" lang="ja-JP" altLang="en-US" smtClean="0"/>
              <a:t>‹#›</a:t>
            </a:fld>
            <a:endParaRPr kumimoji="1" lang="ja-JP" altLang="en-US"/>
          </a:p>
        </p:txBody>
      </p:sp>
    </p:spTree>
    <p:extLst>
      <p:ext uri="{BB962C8B-B14F-4D97-AF65-F5344CB8AC3E}">
        <p14:creationId xmlns:p14="http://schemas.microsoft.com/office/powerpoint/2010/main" val="16907518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pexels.com/ja-jp/photo/60624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kuradashi.jp/blogs/kuradashi-magazine/165" TargetMode="External"/><Relationship Id="rId7" Type="http://schemas.openxmlformats.org/officeDocument/2006/relationships/hyperlink" Target="https://upfood.earth/coffee-grounds-upcycl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kanagawa-u.ac.jp/news/details_26428.html" TargetMode="External"/><Relationship Id="rId5" Type="http://schemas.openxmlformats.org/officeDocument/2006/relationships/hyperlink" Target="https://harch.jp/news/event/circular-yokohama-fablabmm-202303.html" TargetMode="External"/><Relationship Id="rId4" Type="http://schemas.openxmlformats.org/officeDocument/2006/relationships/hyperlink" Target="https://sus.i-goods.co.jp/columns/12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pexels.com/photo/caffeine-coffee-coffee-beans-roasted-585750/"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背景パターン が含まれている画像&#10;&#10;自動的に生成された説明">
            <a:extLst>
              <a:ext uri="{FF2B5EF4-FFF2-40B4-BE49-F238E27FC236}">
                <a16:creationId xmlns:a16="http://schemas.microsoft.com/office/drawing/2014/main" id="{C26A71DA-5950-F1E1-D994-35A9C02FE957}"/>
              </a:ext>
            </a:extLst>
          </p:cNvPr>
          <p:cNvPicPr>
            <a:picLocks noChangeAspect="1"/>
          </p:cNvPicPr>
          <p:nvPr/>
        </p:nvPicPr>
        <p:blipFill>
          <a:blip r:embed="rId3" cstate="print">
            <a:alphaModFix amt="37000"/>
            <a:extLst>
              <a:ext uri="{BEBA8EAE-BF5A-486C-A8C5-ECC9F3942E4B}">
                <a14:imgProps xmlns:a14="http://schemas.microsoft.com/office/drawing/2010/main">
                  <a14:imgLayer r:embed="rId4">
                    <a14:imgEffect>
                      <a14:sharpenSoften amount="8000"/>
                    </a14:imgEffect>
                  </a14:imgLayer>
                </a14:imgProps>
              </a:ext>
              <a:ext uri="{28A0092B-C50C-407E-A947-70E740481C1C}">
                <a14:useLocalDpi xmlns:a14="http://schemas.microsoft.com/office/drawing/2010/main"/>
              </a:ext>
            </a:extLst>
          </a:blip>
          <a:stretch>
            <a:fillRect/>
          </a:stretch>
        </p:blipFill>
        <p:spPr>
          <a:xfrm>
            <a:off x="-1424763" y="-772946"/>
            <a:ext cx="12810819" cy="13701584"/>
          </a:xfrm>
          <a:prstGeom prst="rect">
            <a:avLst/>
          </a:prstGeom>
        </p:spPr>
      </p:pic>
      <p:sp>
        <p:nvSpPr>
          <p:cNvPr id="2" name="タイトル 1">
            <a:extLst>
              <a:ext uri="{FF2B5EF4-FFF2-40B4-BE49-F238E27FC236}">
                <a16:creationId xmlns:a16="http://schemas.microsoft.com/office/drawing/2014/main" id="{8DE7CEEC-307B-55B3-7A08-287EB001DC9C}"/>
              </a:ext>
            </a:extLst>
          </p:cNvPr>
          <p:cNvSpPr>
            <a:spLocks noGrp="1"/>
          </p:cNvSpPr>
          <p:nvPr>
            <p:ph type="ctrTitle"/>
          </p:nvPr>
        </p:nvSpPr>
        <p:spPr>
          <a:xfrm>
            <a:off x="574158" y="2235200"/>
            <a:ext cx="9144000" cy="2387600"/>
          </a:xfrm>
        </p:spPr>
        <p:txBody>
          <a:bodyPr/>
          <a:lstStyle/>
          <a:p>
            <a:pPr algn="l"/>
            <a:r>
              <a:rPr kumimoji="1" lang="ja-JP" altLang="en-US" b="1"/>
              <a:t>コーヒーか</a:t>
            </a:r>
            <a:r>
              <a:rPr lang="ja-JP" altLang="en-US" b="1"/>
              <a:t>すで</a:t>
            </a:r>
            <a:br>
              <a:rPr lang="en-US" altLang="ja-JP" b="1" dirty="0"/>
            </a:br>
            <a:r>
              <a:rPr lang="ja-JP" altLang="en-US" b="1"/>
              <a:t>エンピツを作ろう</a:t>
            </a:r>
            <a:endParaRPr kumimoji="1" lang="ja-JP" altLang="en-US" b="1"/>
          </a:p>
        </p:txBody>
      </p:sp>
      <p:sp>
        <p:nvSpPr>
          <p:cNvPr id="3" name="字幕 2">
            <a:extLst>
              <a:ext uri="{FF2B5EF4-FFF2-40B4-BE49-F238E27FC236}">
                <a16:creationId xmlns:a16="http://schemas.microsoft.com/office/drawing/2014/main" id="{AF69AD42-9D35-BC84-FFC2-F59465210932}"/>
              </a:ext>
            </a:extLst>
          </p:cNvPr>
          <p:cNvSpPr>
            <a:spLocks noGrp="1"/>
          </p:cNvSpPr>
          <p:nvPr>
            <p:ph type="subTitle" idx="1"/>
          </p:nvPr>
        </p:nvSpPr>
        <p:spPr>
          <a:xfrm>
            <a:off x="3048000" y="4907756"/>
            <a:ext cx="9144000" cy="1655762"/>
          </a:xfrm>
        </p:spPr>
        <p:txBody>
          <a:bodyPr/>
          <a:lstStyle/>
          <a:p>
            <a:r>
              <a:rPr kumimoji="1" lang="ja-JP" altLang="en-US"/>
              <a:t>神奈川大学　経営学部　国際経営学科　</a:t>
            </a:r>
            <a:r>
              <a:rPr kumimoji="1" lang="en-US" altLang="ja-JP" dirty="0"/>
              <a:t>3</a:t>
            </a:r>
            <a:r>
              <a:rPr kumimoji="1" lang="ja-JP" altLang="en-US"/>
              <a:t>年</a:t>
            </a:r>
            <a:endParaRPr kumimoji="1" lang="en-US" altLang="ja-JP" dirty="0"/>
          </a:p>
          <a:p>
            <a:r>
              <a:rPr lang="ja-JP" altLang="en-US"/>
              <a:t>杉野真央</a:t>
            </a:r>
            <a:endParaRPr kumimoji="1" lang="ja-JP" altLang="en-US"/>
          </a:p>
        </p:txBody>
      </p:sp>
    </p:spTree>
    <p:extLst>
      <p:ext uri="{BB962C8B-B14F-4D97-AF65-F5344CB8AC3E}">
        <p14:creationId xmlns:p14="http://schemas.microsoft.com/office/powerpoint/2010/main" val="369304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77D61D16-5AC5-E5D1-A11C-F21D1C810EBC}"/>
              </a:ext>
            </a:extLst>
          </p:cNvPr>
          <p:cNvSpPr/>
          <p:nvPr/>
        </p:nvSpPr>
        <p:spPr>
          <a:xfrm>
            <a:off x="0" y="0"/>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E3B40597-8C67-C898-A66C-08936C6EEA4C}"/>
              </a:ext>
            </a:extLst>
          </p:cNvPr>
          <p:cNvSpPr>
            <a:spLocks noGrp="1"/>
          </p:cNvSpPr>
          <p:nvPr>
            <p:ph type="title"/>
          </p:nvPr>
        </p:nvSpPr>
        <p:spPr/>
        <p:txBody>
          <a:bodyPr/>
          <a:lstStyle/>
          <a:p>
            <a:r>
              <a:rPr kumimoji="1" lang="ja-JP" altLang="en-US"/>
              <a:t>コーヒーかすの提供</a:t>
            </a:r>
          </a:p>
        </p:txBody>
      </p:sp>
      <p:pic>
        <p:nvPicPr>
          <p:cNvPr id="17" name="図 16" descr="コンピューターのスクリーンショット&#10;&#10;自動的に生成された説明">
            <a:extLst>
              <a:ext uri="{FF2B5EF4-FFF2-40B4-BE49-F238E27FC236}">
                <a16:creationId xmlns:a16="http://schemas.microsoft.com/office/drawing/2014/main" id="{D7483AE3-DC6C-D031-E908-74B1C6A149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16200000">
            <a:off x="6645646" y="1751757"/>
            <a:ext cx="3413995" cy="6002311"/>
          </a:xfrm>
          <a:prstGeom prst="rect">
            <a:avLst/>
          </a:prstGeom>
          <a:ln>
            <a:noFill/>
          </a:ln>
          <a:effectLst>
            <a:softEdge rad="112500"/>
          </a:effectLst>
        </p:spPr>
      </p:pic>
      <p:sp>
        <p:nvSpPr>
          <p:cNvPr id="19" name="テキスト ボックス 18">
            <a:extLst>
              <a:ext uri="{FF2B5EF4-FFF2-40B4-BE49-F238E27FC236}">
                <a16:creationId xmlns:a16="http://schemas.microsoft.com/office/drawing/2014/main" id="{5042258A-4673-8364-DFEA-FF1E739E3C9C}"/>
              </a:ext>
            </a:extLst>
          </p:cNvPr>
          <p:cNvSpPr txBox="1"/>
          <p:nvPr/>
        </p:nvSpPr>
        <p:spPr>
          <a:xfrm>
            <a:off x="838199" y="2252558"/>
            <a:ext cx="6342089" cy="923330"/>
          </a:xfrm>
          <a:prstGeom prst="rect">
            <a:avLst/>
          </a:prstGeom>
          <a:noFill/>
        </p:spPr>
        <p:txBody>
          <a:bodyPr wrap="square" rtlCol="0">
            <a:spAutoFit/>
          </a:bodyPr>
          <a:lstStyle/>
          <a:p>
            <a:r>
              <a:rPr lang="en-US" altLang="ja-JP" dirty="0"/>
              <a:t>Urth Caffe </a:t>
            </a:r>
            <a:r>
              <a:rPr lang="ja-JP" altLang="en-US"/>
              <a:t>（アースカフェ）</a:t>
            </a:r>
            <a:r>
              <a:rPr lang="en-US" altLang="ja-JP" dirty="0"/>
              <a:t> </a:t>
            </a:r>
            <a:r>
              <a:rPr lang="ja-JP" altLang="en-US"/>
              <a:t>横浜ベイクォーターさんに</a:t>
            </a:r>
            <a:endParaRPr lang="en-US" altLang="ja-JP" dirty="0"/>
          </a:p>
          <a:p>
            <a:r>
              <a:rPr lang="ja-JP" altLang="en-US"/>
              <a:t>コンタクトをとり、</a:t>
            </a:r>
            <a:endParaRPr lang="en-US" altLang="ja-JP" dirty="0"/>
          </a:p>
          <a:p>
            <a:r>
              <a:rPr lang="ja-JP" altLang="en-US"/>
              <a:t>コーヒーかすを分けてもらう</a:t>
            </a:r>
            <a:endParaRPr kumimoji="1" lang="ja-JP" altLang="en-US"/>
          </a:p>
        </p:txBody>
      </p:sp>
    </p:spTree>
    <p:extLst>
      <p:ext uri="{BB962C8B-B14F-4D97-AF65-F5344CB8AC3E}">
        <p14:creationId xmlns:p14="http://schemas.microsoft.com/office/powerpoint/2010/main" val="3099423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45C2A93-0F30-B3B3-F925-F8A6C2B313AB}"/>
              </a:ext>
            </a:extLst>
          </p:cNvPr>
          <p:cNvSpPr/>
          <p:nvPr/>
        </p:nvSpPr>
        <p:spPr>
          <a:xfrm>
            <a:off x="-153194" y="0"/>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D91DDFF-0395-E8E2-EA9F-676E7F3276A3}"/>
              </a:ext>
            </a:extLst>
          </p:cNvPr>
          <p:cNvSpPr>
            <a:spLocks noGrp="1"/>
          </p:cNvSpPr>
          <p:nvPr>
            <p:ph type="title"/>
          </p:nvPr>
        </p:nvSpPr>
        <p:spPr/>
        <p:txBody>
          <a:bodyPr/>
          <a:lstStyle/>
          <a:p>
            <a:r>
              <a:rPr kumimoji="1" lang="ja-JP" altLang="en-US"/>
              <a:t>コーヒーかすを炒る</a:t>
            </a:r>
          </a:p>
        </p:txBody>
      </p:sp>
      <p:pic>
        <p:nvPicPr>
          <p:cNvPr id="4" name="11ECB390-1E8D-4044-9869-9F8B7827076B.mp4">
            <a:hlinkClick r:id="" action="ppaction://media"/>
            <a:extLst>
              <a:ext uri="{FF2B5EF4-FFF2-40B4-BE49-F238E27FC236}">
                <a16:creationId xmlns:a16="http://schemas.microsoft.com/office/drawing/2014/main" id="{6FBF9158-7B0A-C489-1A1E-55B5B3AC3A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94050" y="1838877"/>
            <a:ext cx="5802313" cy="4351338"/>
          </a:xfrm>
        </p:spPr>
      </p:pic>
    </p:spTree>
    <p:extLst>
      <p:ext uri="{BB962C8B-B14F-4D97-AF65-F5344CB8AC3E}">
        <p14:creationId xmlns:p14="http://schemas.microsoft.com/office/powerpoint/2010/main" val="141890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6FB8FBB-DEF5-DED6-478A-307E561FA321}"/>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2CA45CB-55F1-543F-6430-06B0C5E702C1}"/>
              </a:ext>
            </a:extLst>
          </p:cNvPr>
          <p:cNvSpPr>
            <a:spLocks noGrp="1"/>
          </p:cNvSpPr>
          <p:nvPr>
            <p:ph type="title"/>
          </p:nvPr>
        </p:nvSpPr>
        <p:spPr/>
        <p:txBody>
          <a:bodyPr/>
          <a:lstStyle/>
          <a:p>
            <a:r>
              <a:rPr kumimoji="1" lang="ja-JP" altLang="en-US"/>
              <a:t>型作り</a:t>
            </a:r>
          </a:p>
        </p:txBody>
      </p:sp>
      <p:pic>
        <p:nvPicPr>
          <p:cNvPr id="5" name="コンテンツ プレースホルダー 4" descr="グラフィカル ユーザー インターフェイス, テキスト&#10;&#10;自動的に生成された説明">
            <a:extLst>
              <a:ext uri="{FF2B5EF4-FFF2-40B4-BE49-F238E27FC236}">
                <a16:creationId xmlns:a16="http://schemas.microsoft.com/office/drawing/2014/main" id="{47120E25-309F-F71C-0750-D86C8970065F}"/>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7051749" y="1835944"/>
            <a:ext cx="4052627" cy="3626036"/>
          </a:xfrm>
        </p:spPr>
      </p:pic>
      <p:pic>
        <p:nvPicPr>
          <p:cNvPr id="7" name="図 6" descr="グラフィカル ユーザー インターフェイス&#10;&#10;自動的に生成された説明">
            <a:extLst>
              <a:ext uri="{FF2B5EF4-FFF2-40B4-BE49-F238E27FC236}">
                <a16:creationId xmlns:a16="http://schemas.microsoft.com/office/drawing/2014/main" id="{015EE23B-3DF0-FF7E-CF0D-0613D87AC1E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52699" y="1835944"/>
            <a:ext cx="4743301" cy="3626035"/>
          </a:xfrm>
          <a:prstGeom prst="rect">
            <a:avLst/>
          </a:prstGeom>
        </p:spPr>
      </p:pic>
      <p:pic>
        <p:nvPicPr>
          <p:cNvPr id="9" name="図 8" descr="テーブル, 屋内, 座る, グリーン が含まれている画像&#10;&#10;自動的に生成された説明">
            <a:extLst>
              <a:ext uri="{FF2B5EF4-FFF2-40B4-BE49-F238E27FC236}">
                <a16:creationId xmlns:a16="http://schemas.microsoft.com/office/drawing/2014/main" id="{8FE29650-68D3-DC8C-F536-E4D69DA83E08}"/>
              </a:ext>
            </a:extLst>
          </p:cNvPr>
          <p:cNvPicPr>
            <a:picLocks noChangeAspect="1"/>
          </p:cNvPicPr>
          <p:nvPr/>
        </p:nvPicPr>
        <p:blipFill>
          <a:blip r:embed="rId5"/>
          <a:stretch>
            <a:fillRect/>
          </a:stretch>
        </p:blipFill>
        <p:spPr>
          <a:xfrm>
            <a:off x="6441336" y="1716201"/>
            <a:ext cx="4743302" cy="4292688"/>
          </a:xfrm>
          <a:prstGeom prst="rect">
            <a:avLst/>
          </a:prstGeom>
          <a:ln>
            <a:noFill/>
          </a:ln>
          <a:effectLst>
            <a:softEdge rad="112500"/>
          </a:effectLst>
        </p:spPr>
      </p:pic>
      <p:pic>
        <p:nvPicPr>
          <p:cNvPr id="3" name="図 2" descr="デスクトップコンピューターのスクリーンショット&#10;&#10;自動的に生成された説明">
            <a:extLst>
              <a:ext uri="{FF2B5EF4-FFF2-40B4-BE49-F238E27FC236}">
                <a16:creationId xmlns:a16="http://schemas.microsoft.com/office/drawing/2014/main" id="{9CA3384C-C898-F6AF-D97D-482B8F5A656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6200000">
            <a:off x="1625855" y="1418714"/>
            <a:ext cx="4052627" cy="4887662"/>
          </a:xfrm>
          <a:prstGeom prst="rect">
            <a:avLst/>
          </a:prstGeom>
          <a:ln>
            <a:noFill/>
          </a:ln>
          <a:effectLst>
            <a:softEdge rad="112500"/>
          </a:effectLst>
        </p:spPr>
      </p:pic>
    </p:spTree>
    <p:extLst>
      <p:ext uri="{BB962C8B-B14F-4D97-AF65-F5344CB8AC3E}">
        <p14:creationId xmlns:p14="http://schemas.microsoft.com/office/powerpoint/2010/main" val="166454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29AE3EA0-1108-970F-770F-D67B82AFD60C}"/>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EF4C38E-B1DC-3AA8-892F-3D03DAB91DAE}"/>
              </a:ext>
            </a:extLst>
          </p:cNvPr>
          <p:cNvSpPr>
            <a:spLocks noGrp="1"/>
          </p:cNvSpPr>
          <p:nvPr>
            <p:ph type="title"/>
          </p:nvPr>
        </p:nvSpPr>
        <p:spPr/>
        <p:txBody>
          <a:bodyPr/>
          <a:lstStyle/>
          <a:p>
            <a:r>
              <a:rPr kumimoji="1" lang="ja-JP" altLang="en-US"/>
              <a:t>実験</a:t>
            </a:r>
          </a:p>
        </p:txBody>
      </p:sp>
      <p:pic>
        <p:nvPicPr>
          <p:cNvPr id="4" name="図 3" descr="コンピューターのスクリーンショット&#10;&#10;自動的に生成された説明">
            <a:extLst>
              <a:ext uri="{FF2B5EF4-FFF2-40B4-BE49-F238E27FC236}">
                <a16:creationId xmlns:a16="http://schemas.microsoft.com/office/drawing/2014/main" id="{55AED17F-ACCE-26CB-31D0-1211923E8D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86543" y="2524215"/>
            <a:ext cx="4419095" cy="3386640"/>
          </a:xfrm>
          <a:prstGeom prst="rect">
            <a:avLst/>
          </a:prstGeom>
          <a:ln>
            <a:noFill/>
          </a:ln>
          <a:effectLst>
            <a:softEdge rad="112500"/>
          </a:effectLst>
        </p:spPr>
      </p:pic>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60923545-E59E-8F3C-7294-49B6BE293F5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97350" y="2524215"/>
            <a:ext cx="5003824" cy="3369922"/>
          </a:xfrm>
          <a:prstGeom prst="rect">
            <a:avLst/>
          </a:prstGeom>
          <a:ln>
            <a:noFill/>
          </a:ln>
          <a:effectLst>
            <a:softEdge rad="112500"/>
          </a:effectLst>
        </p:spPr>
      </p:pic>
    </p:spTree>
    <p:extLst>
      <p:ext uri="{BB962C8B-B14F-4D97-AF65-F5344CB8AC3E}">
        <p14:creationId xmlns:p14="http://schemas.microsoft.com/office/powerpoint/2010/main" val="3436816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49F92B0-2F0B-AF3E-D9AE-CE487476CF7E}"/>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D9ACFA1-81B5-583C-0370-7D3C3BDE8E46}"/>
              </a:ext>
            </a:extLst>
          </p:cNvPr>
          <p:cNvSpPr>
            <a:spLocks noGrp="1"/>
          </p:cNvSpPr>
          <p:nvPr>
            <p:ph type="title"/>
          </p:nvPr>
        </p:nvSpPr>
        <p:spPr/>
        <p:txBody>
          <a:bodyPr/>
          <a:lstStyle/>
          <a:p>
            <a:r>
              <a:rPr kumimoji="1" lang="en-US" altLang="ja-JP" dirty="0"/>
              <a:t>WS</a:t>
            </a:r>
            <a:r>
              <a:rPr kumimoji="1" lang="ja-JP" altLang="en-US"/>
              <a:t> 当日</a:t>
            </a:r>
          </a:p>
        </p:txBody>
      </p:sp>
      <p:pic>
        <p:nvPicPr>
          <p:cNvPr id="17" name="図 16" descr="キッチンで作業をしている人たち&#10;&#10;中程度の精度で自動的に生成された説明">
            <a:extLst>
              <a:ext uri="{FF2B5EF4-FFF2-40B4-BE49-F238E27FC236}">
                <a16:creationId xmlns:a16="http://schemas.microsoft.com/office/drawing/2014/main" id="{024477F6-4429-7952-534D-DE30BFEDD26B}"/>
              </a:ext>
            </a:extLst>
          </p:cNvPr>
          <p:cNvPicPr>
            <a:picLocks noChangeAspect="1"/>
          </p:cNvPicPr>
          <p:nvPr/>
        </p:nvPicPr>
        <p:blipFill>
          <a:blip r:embed="rId3"/>
          <a:stretch>
            <a:fillRect/>
          </a:stretch>
        </p:blipFill>
        <p:spPr>
          <a:xfrm>
            <a:off x="6920949" y="1189361"/>
            <a:ext cx="3485794" cy="2492343"/>
          </a:xfrm>
          <a:prstGeom prst="rect">
            <a:avLst/>
          </a:prstGeom>
          <a:ln>
            <a:noFill/>
          </a:ln>
          <a:effectLst>
            <a:softEdge rad="112500"/>
          </a:effectLst>
        </p:spPr>
      </p:pic>
      <p:pic>
        <p:nvPicPr>
          <p:cNvPr id="19" name="図 18" descr="テキスト&#10;&#10;自動的に生成された説明">
            <a:extLst>
              <a:ext uri="{FF2B5EF4-FFF2-40B4-BE49-F238E27FC236}">
                <a16:creationId xmlns:a16="http://schemas.microsoft.com/office/drawing/2014/main" id="{3A49F377-90AF-0768-9133-55E187D74E60}"/>
              </a:ext>
            </a:extLst>
          </p:cNvPr>
          <p:cNvPicPr>
            <a:picLocks noChangeAspect="1"/>
          </p:cNvPicPr>
          <p:nvPr/>
        </p:nvPicPr>
        <p:blipFill>
          <a:blip r:embed="rId4"/>
          <a:stretch>
            <a:fillRect/>
          </a:stretch>
        </p:blipFill>
        <p:spPr>
          <a:xfrm>
            <a:off x="817179" y="1986274"/>
            <a:ext cx="5257800" cy="4258817"/>
          </a:xfrm>
          <a:prstGeom prst="rect">
            <a:avLst/>
          </a:prstGeom>
          <a:ln>
            <a:noFill/>
          </a:ln>
          <a:effectLst>
            <a:softEdge rad="112500"/>
          </a:effectLst>
        </p:spPr>
      </p:pic>
      <p:pic>
        <p:nvPicPr>
          <p:cNvPr id="3" name="図 2" descr="コンピューターのスクリーンショット&#10;&#10;自動的に生成された説明">
            <a:extLst>
              <a:ext uri="{FF2B5EF4-FFF2-40B4-BE49-F238E27FC236}">
                <a16:creationId xmlns:a16="http://schemas.microsoft.com/office/drawing/2014/main" id="{D1BE6582-7074-DDA2-8E8E-92791BF9B96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20949" y="4013405"/>
            <a:ext cx="3565858" cy="2330164"/>
          </a:xfrm>
          <a:prstGeom prst="rect">
            <a:avLst/>
          </a:prstGeom>
          <a:ln>
            <a:noFill/>
          </a:ln>
          <a:effectLst>
            <a:softEdge rad="112500"/>
          </a:effectLst>
        </p:spPr>
      </p:pic>
    </p:spTree>
    <p:extLst>
      <p:ext uri="{BB962C8B-B14F-4D97-AF65-F5344CB8AC3E}">
        <p14:creationId xmlns:p14="http://schemas.microsoft.com/office/powerpoint/2010/main" val="157858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D32F9958-670C-53C0-2DA2-85CBF66201D7}"/>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88B453E1-B533-F5F9-1D9E-75E6F77E492D}"/>
              </a:ext>
            </a:extLst>
          </p:cNvPr>
          <p:cNvSpPr>
            <a:spLocks noGrp="1"/>
          </p:cNvSpPr>
          <p:nvPr>
            <p:ph type="title"/>
          </p:nvPr>
        </p:nvSpPr>
        <p:spPr>
          <a:xfrm>
            <a:off x="838200" y="425450"/>
            <a:ext cx="10515600" cy="1325563"/>
          </a:xfrm>
        </p:spPr>
        <p:txBody>
          <a:bodyPr/>
          <a:lstStyle/>
          <a:p>
            <a:r>
              <a:rPr kumimoji="1" lang="ja-JP" altLang="en-US"/>
              <a:t>コーヒーかすをすりつぶす</a:t>
            </a:r>
          </a:p>
        </p:txBody>
      </p:sp>
      <p:pic>
        <p:nvPicPr>
          <p:cNvPr id="4" name="図 3" descr="人, 屋内, 男, ノートパソコン が含まれている画像&#10;&#10;自動的に生成された説明">
            <a:extLst>
              <a:ext uri="{FF2B5EF4-FFF2-40B4-BE49-F238E27FC236}">
                <a16:creationId xmlns:a16="http://schemas.microsoft.com/office/drawing/2014/main" id="{1BC63134-F426-E337-E703-CD3092368959}"/>
              </a:ext>
            </a:extLst>
          </p:cNvPr>
          <p:cNvPicPr>
            <a:picLocks noChangeAspect="1"/>
          </p:cNvPicPr>
          <p:nvPr/>
        </p:nvPicPr>
        <p:blipFill>
          <a:blip r:embed="rId3"/>
          <a:stretch>
            <a:fillRect/>
          </a:stretch>
        </p:blipFill>
        <p:spPr>
          <a:xfrm>
            <a:off x="5869345" y="2059656"/>
            <a:ext cx="5266739" cy="3923720"/>
          </a:xfrm>
          <a:prstGeom prst="rect">
            <a:avLst/>
          </a:prstGeom>
          <a:ln>
            <a:noFill/>
          </a:ln>
          <a:effectLst>
            <a:softEdge rad="112500"/>
          </a:effectLst>
        </p:spPr>
      </p:pic>
      <p:pic>
        <p:nvPicPr>
          <p:cNvPr id="3" name="図 2" descr="テーブル, 屋内, 座る, グリーン が含まれている画像&#10;&#10;自動的に生成された説明">
            <a:extLst>
              <a:ext uri="{FF2B5EF4-FFF2-40B4-BE49-F238E27FC236}">
                <a16:creationId xmlns:a16="http://schemas.microsoft.com/office/drawing/2014/main" id="{8F868FDC-63FF-BCA9-E451-A38A1BD6442D}"/>
              </a:ext>
            </a:extLst>
          </p:cNvPr>
          <p:cNvPicPr>
            <a:picLocks noChangeAspect="1"/>
          </p:cNvPicPr>
          <p:nvPr/>
        </p:nvPicPr>
        <p:blipFill>
          <a:blip r:embed="rId4"/>
          <a:stretch>
            <a:fillRect/>
          </a:stretch>
        </p:blipFill>
        <p:spPr>
          <a:xfrm>
            <a:off x="838200" y="1690688"/>
            <a:ext cx="4743302" cy="4292688"/>
          </a:xfrm>
          <a:prstGeom prst="rect">
            <a:avLst/>
          </a:prstGeom>
          <a:ln>
            <a:noFill/>
          </a:ln>
          <a:effectLst>
            <a:softEdge rad="112500"/>
          </a:effectLst>
        </p:spPr>
      </p:pic>
    </p:spTree>
    <p:extLst>
      <p:ext uri="{BB962C8B-B14F-4D97-AF65-F5344CB8AC3E}">
        <p14:creationId xmlns:p14="http://schemas.microsoft.com/office/powerpoint/2010/main" val="1812122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54271E5E-29E6-9A37-F60D-07E02D1869FD}"/>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D9DF80B-6B57-49EF-5E77-999DF10C1DFD}"/>
              </a:ext>
            </a:extLst>
          </p:cNvPr>
          <p:cNvSpPr>
            <a:spLocks noGrp="1"/>
          </p:cNvSpPr>
          <p:nvPr>
            <p:ph type="title"/>
          </p:nvPr>
        </p:nvSpPr>
        <p:spPr/>
        <p:txBody>
          <a:bodyPr/>
          <a:lstStyle/>
          <a:p>
            <a:r>
              <a:rPr kumimoji="1" lang="ja-JP" altLang="en-US"/>
              <a:t>ロウとコーヒーかすを流し込む</a:t>
            </a:r>
          </a:p>
        </p:txBody>
      </p:sp>
      <p:pic>
        <p:nvPicPr>
          <p:cNvPr id="4" name="コンテンツ プレースホルダー 3" descr="キッチンで料理をしている人達&#10;&#10;中程度の精度で自動的に生成された説明">
            <a:extLst>
              <a:ext uri="{FF2B5EF4-FFF2-40B4-BE49-F238E27FC236}">
                <a16:creationId xmlns:a16="http://schemas.microsoft.com/office/drawing/2014/main" id="{7EB5D5EC-EE88-7792-73B0-4AC27BB2AF92}"/>
              </a:ext>
            </a:extLst>
          </p:cNvPr>
          <p:cNvPicPr>
            <a:picLocks noGrp="1" noChangeAspect="1"/>
          </p:cNvPicPr>
          <p:nvPr>
            <p:ph idx="1"/>
          </p:nvPr>
        </p:nvPicPr>
        <p:blipFill>
          <a:blip r:embed="rId3"/>
          <a:stretch>
            <a:fillRect/>
          </a:stretch>
        </p:blipFill>
        <p:spPr>
          <a:xfrm>
            <a:off x="455428" y="1778697"/>
            <a:ext cx="5195521" cy="3870663"/>
          </a:xfrm>
          <a:prstGeom prst="rect">
            <a:avLst/>
          </a:prstGeom>
          <a:ln>
            <a:noFill/>
          </a:ln>
          <a:effectLst>
            <a:softEdge rad="112500"/>
          </a:effectLst>
        </p:spPr>
      </p:pic>
      <p:pic>
        <p:nvPicPr>
          <p:cNvPr id="5" name="図 4" descr="人, 屋内, テーブル, 子供 が含まれている画像&#10;&#10;自動的に生成された説明">
            <a:extLst>
              <a:ext uri="{FF2B5EF4-FFF2-40B4-BE49-F238E27FC236}">
                <a16:creationId xmlns:a16="http://schemas.microsoft.com/office/drawing/2014/main" id="{10117EA9-7B38-26A3-CCB0-3E67E3221B61}"/>
              </a:ext>
            </a:extLst>
          </p:cNvPr>
          <p:cNvPicPr>
            <a:picLocks noChangeAspect="1"/>
          </p:cNvPicPr>
          <p:nvPr/>
        </p:nvPicPr>
        <p:blipFill>
          <a:blip r:embed="rId4"/>
          <a:stretch>
            <a:fillRect/>
          </a:stretch>
        </p:blipFill>
        <p:spPr>
          <a:xfrm>
            <a:off x="6434293" y="1778696"/>
            <a:ext cx="5302279" cy="3870663"/>
          </a:xfrm>
          <a:prstGeom prst="rect">
            <a:avLst/>
          </a:prstGeom>
          <a:ln>
            <a:noFill/>
          </a:ln>
          <a:effectLst>
            <a:softEdge rad="112500"/>
          </a:effectLst>
        </p:spPr>
      </p:pic>
    </p:spTree>
    <p:extLst>
      <p:ext uri="{BB962C8B-B14F-4D97-AF65-F5344CB8AC3E}">
        <p14:creationId xmlns:p14="http://schemas.microsoft.com/office/powerpoint/2010/main" val="425729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993818B-29BD-868E-EB9B-745F33B6484B}"/>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descr="人, 屋内, テーブル, 座る が含まれている画像&#10;&#10;自動的に生成された説明">
            <a:extLst>
              <a:ext uri="{FF2B5EF4-FFF2-40B4-BE49-F238E27FC236}">
                <a16:creationId xmlns:a16="http://schemas.microsoft.com/office/drawing/2014/main" id="{FE283E48-9B76-99C8-769B-94B5425300E3}"/>
              </a:ext>
            </a:extLst>
          </p:cNvPr>
          <p:cNvPicPr>
            <a:picLocks noGrp="1" noChangeAspect="1"/>
          </p:cNvPicPr>
          <p:nvPr>
            <p:ph idx="1"/>
          </p:nvPr>
        </p:nvPicPr>
        <p:blipFill>
          <a:blip r:embed="rId3"/>
          <a:stretch>
            <a:fillRect/>
          </a:stretch>
        </p:blipFill>
        <p:spPr>
          <a:xfrm>
            <a:off x="384762" y="374196"/>
            <a:ext cx="3748226" cy="3054804"/>
          </a:xfrm>
          <a:prstGeom prst="rect">
            <a:avLst/>
          </a:prstGeom>
          <a:ln>
            <a:noFill/>
          </a:ln>
          <a:effectLst>
            <a:softEdge rad="112500"/>
          </a:effectLst>
        </p:spPr>
      </p:pic>
      <p:pic>
        <p:nvPicPr>
          <p:cNvPr id="5" name="図 4" descr="ケーキを切っている手&#10;&#10;低い精度で自動的に生成された説明">
            <a:extLst>
              <a:ext uri="{FF2B5EF4-FFF2-40B4-BE49-F238E27FC236}">
                <a16:creationId xmlns:a16="http://schemas.microsoft.com/office/drawing/2014/main" id="{A804A038-2436-A82B-C4F3-B959DE6704CA}"/>
              </a:ext>
            </a:extLst>
          </p:cNvPr>
          <p:cNvPicPr>
            <a:picLocks noChangeAspect="1"/>
          </p:cNvPicPr>
          <p:nvPr/>
        </p:nvPicPr>
        <p:blipFill>
          <a:blip r:embed="rId4"/>
          <a:stretch>
            <a:fillRect/>
          </a:stretch>
        </p:blipFill>
        <p:spPr>
          <a:xfrm>
            <a:off x="4132988" y="2089801"/>
            <a:ext cx="3928449" cy="2662129"/>
          </a:xfrm>
          <a:prstGeom prst="rect">
            <a:avLst/>
          </a:prstGeom>
          <a:ln>
            <a:noFill/>
          </a:ln>
          <a:effectLst>
            <a:softEdge rad="112500"/>
          </a:effectLst>
        </p:spPr>
      </p:pic>
      <p:pic>
        <p:nvPicPr>
          <p:cNvPr id="6" name="コンテンツ プレースホルダー 4" descr="建物, 座る, テーブル, 屋根 が含まれている画像&#10;&#10;自動的に生成された説明">
            <a:extLst>
              <a:ext uri="{FF2B5EF4-FFF2-40B4-BE49-F238E27FC236}">
                <a16:creationId xmlns:a16="http://schemas.microsoft.com/office/drawing/2014/main" id="{D06F7024-E7D9-03E5-8A4A-7D6748F69403}"/>
              </a:ext>
            </a:extLst>
          </p:cNvPr>
          <p:cNvPicPr>
            <a:picLocks noChangeAspect="1"/>
          </p:cNvPicPr>
          <p:nvPr/>
        </p:nvPicPr>
        <p:blipFill>
          <a:blip r:embed="rId5"/>
          <a:stretch>
            <a:fillRect/>
          </a:stretch>
        </p:blipFill>
        <p:spPr>
          <a:xfrm>
            <a:off x="8051237" y="3350437"/>
            <a:ext cx="3756001" cy="2802986"/>
          </a:xfrm>
          <a:prstGeom prst="rect">
            <a:avLst/>
          </a:prstGeom>
          <a:ln>
            <a:noFill/>
          </a:ln>
          <a:effectLst>
            <a:softEdge rad="112500"/>
          </a:effectLst>
        </p:spPr>
      </p:pic>
      <p:cxnSp>
        <p:nvCxnSpPr>
          <p:cNvPr id="9" name="カギ線コネクタ 8">
            <a:extLst>
              <a:ext uri="{FF2B5EF4-FFF2-40B4-BE49-F238E27FC236}">
                <a16:creationId xmlns:a16="http://schemas.microsoft.com/office/drawing/2014/main" id="{EF4E0B1A-2F39-BDD3-0E57-F9916C1808DE}"/>
              </a:ext>
            </a:extLst>
          </p:cNvPr>
          <p:cNvCxnSpPr>
            <a:cxnSpLocks/>
          </p:cNvCxnSpPr>
          <p:nvPr/>
        </p:nvCxnSpPr>
        <p:spPr>
          <a:xfrm>
            <a:off x="791549" y="3870251"/>
            <a:ext cx="6315740" cy="1274354"/>
          </a:xfrm>
          <a:prstGeom prst="bentConnector3">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カギ線コネクタ 11">
            <a:extLst>
              <a:ext uri="{FF2B5EF4-FFF2-40B4-BE49-F238E27FC236}">
                <a16:creationId xmlns:a16="http://schemas.microsoft.com/office/drawing/2014/main" id="{A0042ED6-190B-E500-9C11-B7471DC53866}"/>
              </a:ext>
            </a:extLst>
          </p:cNvPr>
          <p:cNvCxnSpPr>
            <a:cxnSpLocks/>
          </p:cNvCxnSpPr>
          <p:nvPr/>
        </p:nvCxnSpPr>
        <p:spPr>
          <a:xfrm>
            <a:off x="4703134" y="5144605"/>
            <a:ext cx="6315740" cy="1274354"/>
          </a:xfrm>
          <a:prstGeom prst="bentConnector3">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989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79FAEF09-AB03-5DF5-3E98-E6F5F409BC04}"/>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0BCFEF8A-79CC-A9BF-A403-8BEBE37FE11D}"/>
              </a:ext>
            </a:extLst>
          </p:cNvPr>
          <p:cNvSpPr>
            <a:spLocks noGrp="1"/>
          </p:cNvSpPr>
          <p:nvPr>
            <p:ph type="title"/>
          </p:nvPr>
        </p:nvSpPr>
        <p:spPr/>
        <p:txBody>
          <a:bodyPr/>
          <a:lstStyle/>
          <a:p>
            <a:r>
              <a:rPr kumimoji="1" lang="ja-JP" altLang="en-US"/>
              <a:t>気付き</a:t>
            </a:r>
          </a:p>
        </p:txBody>
      </p:sp>
      <p:sp>
        <p:nvSpPr>
          <p:cNvPr id="3" name="コンテンツ プレースホルダー 2">
            <a:extLst>
              <a:ext uri="{FF2B5EF4-FFF2-40B4-BE49-F238E27FC236}">
                <a16:creationId xmlns:a16="http://schemas.microsoft.com/office/drawing/2014/main" id="{B28A7E5F-AABB-5599-9F97-251D58425DBD}"/>
              </a:ext>
            </a:extLst>
          </p:cNvPr>
          <p:cNvSpPr>
            <a:spLocks noGrp="1"/>
          </p:cNvSpPr>
          <p:nvPr>
            <p:ph idx="1"/>
          </p:nvPr>
        </p:nvSpPr>
        <p:spPr/>
        <p:txBody>
          <a:bodyPr/>
          <a:lstStyle/>
          <a:p>
            <a:r>
              <a:rPr kumimoji="1" lang="ja-JP" altLang="en-US" b="1"/>
              <a:t>一般人</a:t>
            </a:r>
            <a:r>
              <a:rPr kumimoji="1" lang="ja-JP" altLang="en-US"/>
              <a:t>の私たちでもアップサイクルができる</a:t>
            </a:r>
            <a:endParaRPr kumimoji="1" lang="en-US" altLang="ja-JP" dirty="0"/>
          </a:p>
          <a:p>
            <a:endParaRPr kumimoji="1" lang="en-US" altLang="ja-JP" dirty="0"/>
          </a:p>
          <a:p>
            <a:r>
              <a:rPr kumimoji="1" lang="ja-JP" altLang="en-US"/>
              <a:t>幼い頃から</a:t>
            </a:r>
            <a:r>
              <a:rPr kumimoji="1" lang="ja-JP" altLang="en-US" b="1"/>
              <a:t>「自分で作る」</a:t>
            </a:r>
            <a:r>
              <a:rPr kumimoji="1" lang="ja-JP" altLang="en-US"/>
              <a:t>という経験をし、楽しさを知る</a:t>
            </a:r>
            <a:endParaRPr kumimoji="1" lang="en-US" altLang="ja-JP" dirty="0"/>
          </a:p>
          <a:p>
            <a:endParaRPr lang="en-US" altLang="ja-JP" dirty="0"/>
          </a:p>
          <a:p>
            <a:pPr marL="0" indent="0">
              <a:buNone/>
            </a:pPr>
            <a:endParaRPr kumimoji="1" lang="en-US" altLang="ja-JP" dirty="0"/>
          </a:p>
          <a:p>
            <a:pPr marL="0" indent="0" algn="ctr">
              <a:buNone/>
            </a:pPr>
            <a:r>
              <a:rPr kumimoji="1" lang="ja-JP" altLang="en-US" sz="2800"/>
              <a:t>　　　　</a:t>
            </a:r>
            <a:r>
              <a:rPr kumimoji="1" lang="ja-JP" altLang="en-US" sz="3200" b="1"/>
              <a:t>小さな取り組みが繋がって大きくなれば</a:t>
            </a:r>
            <a:r>
              <a:rPr lang="en-US" altLang="ja-JP" sz="3200" b="1" dirty="0"/>
              <a:t>…</a:t>
            </a:r>
            <a:r>
              <a:rPr lang="ja-JP" altLang="en-US" sz="3200" b="1"/>
              <a:t>？</a:t>
            </a:r>
            <a:endParaRPr kumimoji="1" lang="en-US" altLang="ja-JP" sz="2800" b="1" dirty="0"/>
          </a:p>
        </p:txBody>
      </p:sp>
      <p:sp>
        <p:nvSpPr>
          <p:cNvPr id="6" name="右矢印 5">
            <a:extLst>
              <a:ext uri="{FF2B5EF4-FFF2-40B4-BE49-F238E27FC236}">
                <a16:creationId xmlns:a16="http://schemas.microsoft.com/office/drawing/2014/main" id="{F41B3776-4424-BC27-DA52-1F10C6D17292}"/>
              </a:ext>
            </a:extLst>
          </p:cNvPr>
          <p:cNvSpPr/>
          <p:nvPr/>
        </p:nvSpPr>
        <p:spPr>
          <a:xfrm>
            <a:off x="2573079" y="4890977"/>
            <a:ext cx="8484781" cy="276446"/>
          </a:xfrm>
          <a:prstGeom prst="rightArrow">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コネクタ 7">
            <a:extLst>
              <a:ext uri="{FF2B5EF4-FFF2-40B4-BE49-F238E27FC236}">
                <a16:creationId xmlns:a16="http://schemas.microsoft.com/office/drawing/2014/main" id="{E289017F-B9DC-CA6D-C3CA-029A9A9618D2}"/>
              </a:ext>
            </a:extLst>
          </p:cNvPr>
          <p:cNvCxnSpPr/>
          <p:nvPr/>
        </p:nvCxnSpPr>
        <p:spPr>
          <a:xfrm>
            <a:off x="2573079" y="5231218"/>
            <a:ext cx="6358270"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A410F375-3D25-BF1E-8ACC-6715282FC86F}"/>
              </a:ext>
            </a:extLst>
          </p:cNvPr>
          <p:cNvCxnSpPr>
            <a:cxnSpLocks/>
          </p:cNvCxnSpPr>
          <p:nvPr/>
        </p:nvCxnSpPr>
        <p:spPr>
          <a:xfrm>
            <a:off x="2573079" y="5404883"/>
            <a:ext cx="3955312"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4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E70188C-2639-82A4-94C1-8ACA991E4688}"/>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41323037-A5D9-A348-AD32-62D2A4F10827}"/>
              </a:ext>
            </a:extLst>
          </p:cNvPr>
          <p:cNvSpPr>
            <a:spLocks noGrp="1"/>
          </p:cNvSpPr>
          <p:nvPr>
            <p:ph idx="1"/>
          </p:nvPr>
        </p:nvSpPr>
        <p:spPr/>
        <p:txBody>
          <a:bodyPr/>
          <a:lstStyle/>
          <a:p>
            <a:pPr marL="0" indent="0">
              <a:buNone/>
            </a:pPr>
            <a:r>
              <a:rPr lang="ja-JP" altLang="en-US"/>
              <a:t>身の回りにもっと使えるものがある</a:t>
            </a:r>
            <a:r>
              <a:rPr lang="en-US" altLang="ja-JP" dirty="0"/>
              <a:t>…?</a:t>
            </a:r>
          </a:p>
          <a:p>
            <a:pPr marL="0" indent="0">
              <a:buNone/>
            </a:pPr>
            <a:endParaRPr lang="en-US" altLang="ja-JP" dirty="0"/>
          </a:p>
          <a:p>
            <a:pPr marL="0" indent="0">
              <a:buNone/>
            </a:pPr>
            <a:endParaRPr kumimoji="1" lang="en-US" altLang="ja-JP" dirty="0"/>
          </a:p>
          <a:p>
            <a:pPr marL="0" indent="0" algn="ctr">
              <a:buNone/>
            </a:pPr>
            <a:r>
              <a:rPr lang="ja-JP" altLang="en-US" sz="4400"/>
              <a:t>今日から身の回りのものに</a:t>
            </a:r>
            <a:endParaRPr lang="en-US" altLang="ja-JP" sz="4400" dirty="0"/>
          </a:p>
          <a:p>
            <a:pPr marL="0" indent="0" algn="ctr">
              <a:buNone/>
            </a:pPr>
            <a:r>
              <a:rPr kumimoji="1" lang="ja-JP" altLang="en-US" sz="4800"/>
              <a:t>少し意識を傾けてみませんか？</a:t>
            </a:r>
          </a:p>
        </p:txBody>
      </p:sp>
    </p:spTree>
    <p:extLst>
      <p:ext uri="{BB962C8B-B14F-4D97-AF65-F5344CB8AC3E}">
        <p14:creationId xmlns:p14="http://schemas.microsoft.com/office/powerpoint/2010/main" val="962120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ーブルの上に置かれたコーヒーカップ&#10;&#10;自動的に生成された説明">
            <a:extLst>
              <a:ext uri="{FF2B5EF4-FFF2-40B4-BE49-F238E27FC236}">
                <a16:creationId xmlns:a16="http://schemas.microsoft.com/office/drawing/2014/main" id="{6696C5C4-6171-6EE9-1B6E-A3E21BEDE5E7}"/>
              </a:ext>
            </a:extLst>
          </p:cNvPr>
          <p:cNvPicPr>
            <a:picLocks noChangeAspect="1"/>
          </p:cNvPicPr>
          <p:nvPr/>
        </p:nvPicPr>
        <p:blipFill>
          <a:blip r:embed="rId3">
            <a:alphaModFix amt="15000"/>
            <a:extLst>
              <a:ext uri="{837473B0-CC2E-450A-ABE3-18F120FF3D39}">
                <a1611:picAttrSrcUrl xmlns:a1611="http://schemas.microsoft.com/office/drawing/2016/11/main" r:id="rId4"/>
              </a:ext>
            </a:extLst>
          </a:blip>
          <a:stretch>
            <a:fillRect/>
          </a:stretch>
        </p:blipFill>
        <p:spPr>
          <a:xfrm>
            <a:off x="0" y="0"/>
            <a:ext cx="12344400" cy="8229600"/>
          </a:xfrm>
          <a:prstGeom prst="rect">
            <a:avLst/>
          </a:prstGeom>
        </p:spPr>
      </p:pic>
      <p:sp>
        <p:nvSpPr>
          <p:cNvPr id="2" name="タイトル 1">
            <a:extLst>
              <a:ext uri="{FF2B5EF4-FFF2-40B4-BE49-F238E27FC236}">
                <a16:creationId xmlns:a16="http://schemas.microsoft.com/office/drawing/2014/main" id="{71B80A66-FCE5-32F6-7228-2AE21633DBE9}"/>
              </a:ext>
            </a:extLst>
          </p:cNvPr>
          <p:cNvSpPr>
            <a:spLocks noGrp="1"/>
          </p:cNvSpPr>
          <p:nvPr>
            <p:ph type="title"/>
          </p:nvPr>
        </p:nvSpPr>
        <p:spPr/>
        <p:txBody>
          <a:bodyPr/>
          <a:lstStyle/>
          <a:p>
            <a:r>
              <a:rPr kumimoji="1" lang="ja-JP" altLang="en-US"/>
              <a:t>突然ですが</a:t>
            </a:r>
            <a:r>
              <a:rPr kumimoji="1" lang="en-US" altLang="ja-JP" dirty="0"/>
              <a:t>…</a:t>
            </a:r>
            <a:endParaRPr kumimoji="1" lang="ja-JP" altLang="en-US"/>
          </a:p>
        </p:txBody>
      </p:sp>
      <p:sp>
        <p:nvSpPr>
          <p:cNvPr id="3" name="コンテンツ プレースホルダー 2">
            <a:extLst>
              <a:ext uri="{FF2B5EF4-FFF2-40B4-BE49-F238E27FC236}">
                <a16:creationId xmlns:a16="http://schemas.microsoft.com/office/drawing/2014/main" id="{6E5B8E8A-EABA-9CAB-D13A-24C9DBDE6B8A}"/>
              </a:ext>
            </a:extLst>
          </p:cNvPr>
          <p:cNvSpPr>
            <a:spLocks noGrp="1"/>
          </p:cNvSpPr>
          <p:nvPr>
            <p:ph idx="1"/>
          </p:nvPr>
        </p:nvSpPr>
        <p:spPr/>
        <p:txBody>
          <a:bodyPr/>
          <a:lstStyle/>
          <a:p>
            <a:pPr marL="0" indent="0">
              <a:buNone/>
            </a:pPr>
            <a:r>
              <a:rPr kumimoji="1" lang="ja-JP" altLang="en-US"/>
              <a:t>コーヒーを飲まれる皆さん</a:t>
            </a:r>
            <a:endParaRPr kumimoji="1" lang="en-US" altLang="ja-JP" dirty="0"/>
          </a:p>
          <a:p>
            <a:pPr marL="0" indent="0">
              <a:buNone/>
            </a:pPr>
            <a:endParaRPr lang="en-US" altLang="ja-JP" sz="4000" dirty="0"/>
          </a:p>
          <a:p>
            <a:pPr marL="0" indent="0" algn="ctr">
              <a:buNone/>
            </a:pPr>
            <a:r>
              <a:rPr kumimoji="1" lang="ja-JP" altLang="en-US" sz="6600"/>
              <a:t>コーヒーかす　って</a:t>
            </a:r>
            <a:endParaRPr kumimoji="1" lang="en-US" altLang="ja-JP" sz="6600" dirty="0"/>
          </a:p>
          <a:p>
            <a:pPr marL="0" indent="0" algn="ctr">
              <a:buNone/>
            </a:pPr>
            <a:r>
              <a:rPr lang="ja-JP" altLang="en-US" sz="6600"/>
              <a:t>どうしていますか？</a:t>
            </a:r>
            <a:endParaRPr kumimoji="1" lang="ja-JP" altLang="en-US" sz="6600"/>
          </a:p>
        </p:txBody>
      </p:sp>
    </p:spTree>
    <p:extLst>
      <p:ext uri="{BB962C8B-B14F-4D97-AF65-F5344CB8AC3E}">
        <p14:creationId xmlns:p14="http://schemas.microsoft.com/office/powerpoint/2010/main" val="3944292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F2F81D1-1B31-E770-95C1-189B480A3C96}"/>
              </a:ext>
            </a:extLst>
          </p:cNvPr>
          <p:cNvSpPr/>
          <p:nvPr/>
        </p:nvSpPr>
        <p:spPr>
          <a:xfrm>
            <a:off x="-152400" y="0"/>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1F8F450-0C03-0C37-B5F1-D59B2AE918CF}"/>
              </a:ext>
            </a:extLst>
          </p:cNvPr>
          <p:cNvSpPr>
            <a:spLocks noGrp="1"/>
          </p:cNvSpPr>
          <p:nvPr>
            <p:ph type="title"/>
          </p:nvPr>
        </p:nvSpPr>
        <p:spPr/>
        <p:txBody>
          <a:bodyPr/>
          <a:lstStyle/>
          <a:p>
            <a:r>
              <a:rPr kumimoji="1" lang="ja-JP" altLang="en-US"/>
              <a:t>参考サイト</a:t>
            </a:r>
          </a:p>
        </p:txBody>
      </p:sp>
      <p:sp>
        <p:nvSpPr>
          <p:cNvPr id="3" name="コンテンツ プレースホルダー 2">
            <a:extLst>
              <a:ext uri="{FF2B5EF4-FFF2-40B4-BE49-F238E27FC236}">
                <a16:creationId xmlns:a16="http://schemas.microsoft.com/office/drawing/2014/main" id="{1D8DC568-BE25-C74E-7F81-0634BF40DBB7}"/>
              </a:ext>
            </a:extLst>
          </p:cNvPr>
          <p:cNvSpPr>
            <a:spLocks noGrp="1"/>
          </p:cNvSpPr>
          <p:nvPr>
            <p:ph idx="1"/>
          </p:nvPr>
        </p:nvSpPr>
        <p:spPr/>
        <p:txBody>
          <a:bodyPr>
            <a:normAutofit fontScale="85000" lnSpcReduction="20000"/>
          </a:bodyPr>
          <a:lstStyle/>
          <a:p>
            <a:r>
              <a:rPr kumimoji="1" lang="en" altLang="ja-JP" dirty="0">
                <a:hlinkClick r:id="rId3">
                  <a:extLst>
                    <a:ext uri="{A12FA001-AC4F-418D-AE19-62706E023703}">
                      <ahyp:hlinkClr xmlns:ahyp="http://schemas.microsoft.com/office/drawing/2018/hyperlinkcolor" val="tx"/>
                    </a:ext>
                  </a:extLst>
                </a:hlinkClick>
              </a:rPr>
              <a:t>https://kuradashi.jp/blogs/kuradashi-magazine/165</a:t>
            </a:r>
            <a:r>
              <a:rPr kumimoji="1" lang="ja-JP" altLang="en-US"/>
              <a:t>　「</a:t>
            </a:r>
            <a:r>
              <a:rPr lang="ja-JP" altLang="en-US" i="0">
                <a:effectLst/>
                <a:latin typeface="Zen Kaku Gothic New"/>
              </a:rPr>
              <a:t>コーヒーかすを捨てていませんか？環境にやさしいアップサイクルのすすめ」</a:t>
            </a:r>
            <a:endParaRPr lang="en-US" altLang="ja-JP" i="0" dirty="0">
              <a:effectLst/>
              <a:latin typeface="Zen Kaku Gothic New"/>
            </a:endParaRPr>
          </a:p>
          <a:p>
            <a:r>
              <a:rPr lang="en" altLang="ja-JP" i="0" dirty="0">
                <a:effectLst/>
                <a:latin typeface="Zen Kaku Gothic New"/>
                <a:hlinkClick r:id="rId4">
                  <a:extLst>
                    <a:ext uri="{A12FA001-AC4F-418D-AE19-62706E023703}">
                      <ahyp:hlinkClr xmlns:ahyp="http://schemas.microsoft.com/office/drawing/2018/hyperlinkcolor" val="tx"/>
                    </a:ext>
                  </a:extLst>
                </a:hlinkClick>
              </a:rPr>
              <a:t>https://sus.i-goods.co.jp/columns/128#</a:t>
            </a:r>
            <a:r>
              <a:rPr lang="ja-JP" altLang="en-US" i="0">
                <a:effectLst/>
                <a:latin typeface="Zen Kaku Gothic New"/>
              </a:rPr>
              <a:t>　「</a:t>
            </a:r>
            <a:r>
              <a:rPr lang="ja-JP" altLang="en-US" i="0">
                <a:effectLst/>
                <a:latin typeface="Noto Sans JP"/>
              </a:rPr>
              <a:t> 「コーヒーの豆かす素材」とは？食品廃棄物から多彩なグッズへ生まれ変わる万能素材で、サステナブルを実現</a:t>
            </a:r>
            <a:r>
              <a:rPr lang="ja-JP" altLang="en-US" i="0">
                <a:effectLst/>
                <a:latin typeface="Zen Kaku Gothic New"/>
              </a:rPr>
              <a:t>」</a:t>
            </a:r>
            <a:endParaRPr lang="en-US" altLang="ja-JP" i="0" dirty="0">
              <a:effectLst/>
              <a:latin typeface="Zen Kaku Gothic New"/>
            </a:endParaRPr>
          </a:p>
          <a:p>
            <a:r>
              <a:rPr lang="en" altLang="ja-JP" i="0" dirty="0">
                <a:effectLst/>
                <a:latin typeface="Yu Gothic Regular"/>
                <a:hlinkClick r:id="rId5">
                  <a:extLst>
                    <a:ext uri="{A12FA001-AC4F-418D-AE19-62706E023703}">
                      <ahyp:hlinkClr xmlns:ahyp="http://schemas.microsoft.com/office/drawing/2018/hyperlinkcolor" val="tx"/>
                    </a:ext>
                  </a:extLst>
                </a:hlinkClick>
              </a:rPr>
              <a:t>https://harch.jp/news/event/circular-yokohama-fablabmm-202303.html</a:t>
            </a:r>
            <a:r>
              <a:rPr lang="ja-JP" altLang="en-US" i="0">
                <a:effectLst/>
                <a:latin typeface="Yu Gothic Regular"/>
              </a:rPr>
              <a:t>「</a:t>
            </a:r>
            <a:r>
              <a:rPr lang="en" altLang="ja-JP" i="0" dirty="0">
                <a:effectLst/>
                <a:latin typeface="-apple-system"/>
              </a:rPr>
              <a:t>【Circular Yokohama】3/25</a:t>
            </a:r>
            <a:r>
              <a:rPr lang="ja-JP" altLang="en-US" i="0">
                <a:effectLst/>
                <a:latin typeface="-apple-system"/>
              </a:rPr>
              <a:t>イベント「コーヒーかすとろうを使った鉛筆づくりワークショップ」を開催します</a:t>
            </a:r>
            <a:r>
              <a:rPr lang="ja-JP" altLang="en-US" i="0">
                <a:effectLst/>
                <a:latin typeface="Yu Gothic Regular"/>
              </a:rPr>
              <a:t>」</a:t>
            </a:r>
            <a:endParaRPr lang="en-US" altLang="ja-JP" i="0" dirty="0">
              <a:effectLst/>
              <a:latin typeface="Yu Gothic Regular"/>
            </a:endParaRPr>
          </a:p>
          <a:p>
            <a:r>
              <a:rPr lang="en" altLang="ja-JP" i="0" dirty="0">
                <a:effectLst/>
                <a:latin typeface="游ゴシック体"/>
                <a:hlinkClick r:id="rId6">
                  <a:extLst>
                    <a:ext uri="{A12FA001-AC4F-418D-AE19-62706E023703}">
                      <ahyp:hlinkClr xmlns:ahyp="http://schemas.microsoft.com/office/drawing/2018/hyperlinkcolor" val="tx"/>
                    </a:ext>
                  </a:extLst>
                </a:hlinkClick>
              </a:rPr>
              <a:t>https://www.kanagawa-u.ac.jp/news/details_26428.html</a:t>
            </a:r>
            <a:r>
              <a:rPr lang="en" altLang="ja-JP" i="0" dirty="0">
                <a:effectLst/>
                <a:latin typeface="游ゴシック体"/>
              </a:rPr>
              <a:t>,</a:t>
            </a:r>
          </a:p>
          <a:p>
            <a:r>
              <a:rPr lang="en" altLang="ja-JP" i="0" dirty="0">
                <a:effectLst/>
                <a:latin typeface="游ゴシック体"/>
              </a:rPr>
              <a:t>https://</a:t>
            </a:r>
            <a:r>
              <a:rPr lang="en" altLang="ja-JP" i="0" dirty="0" err="1">
                <a:effectLst/>
                <a:latin typeface="游ゴシック体"/>
              </a:rPr>
              <a:t>www.kanagawa-u.ac.jp</a:t>
            </a:r>
            <a:r>
              <a:rPr lang="en" altLang="ja-JP" i="0" dirty="0">
                <a:effectLst/>
                <a:latin typeface="游ゴシック体"/>
              </a:rPr>
              <a:t>/news/details_26427.html </a:t>
            </a:r>
            <a:r>
              <a:rPr lang="ja-JP" altLang="en-US" i="0">
                <a:effectLst/>
                <a:latin typeface="游ゴシック体"/>
              </a:rPr>
              <a:t>「「コーヒーかすで鉛筆を作ろう！」ファブラボみなとみらいでワークショップを開催」シリーズ</a:t>
            </a:r>
            <a:endParaRPr lang="en-US" altLang="ja-JP" i="0" dirty="0">
              <a:effectLst/>
              <a:latin typeface="游ゴシック体"/>
            </a:endParaRPr>
          </a:p>
          <a:p>
            <a:r>
              <a:rPr lang="en-US" altLang="ja-JP" i="0" dirty="0">
                <a:effectLst/>
                <a:latin typeface="游ゴシック体"/>
                <a:hlinkClick r:id="rId7">
                  <a:extLst>
                    <a:ext uri="{A12FA001-AC4F-418D-AE19-62706E023703}">
                      <ahyp:hlinkClr xmlns:ahyp="http://schemas.microsoft.com/office/drawing/2018/hyperlinkcolor" val="tx"/>
                    </a:ext>
                  </a:extLst>
                </a:hlinkClick>
              </a:rPr>
              <a:t>https://upfood.earth/coffee-grounds-upcycle/</a:t>
            </a:r>
            <a:r>
              <a:rPr lang="ja-JP" altLang="en-US" i="0">
                <a:effectLst/>
                <a:latin typeface="游ゴシック体"/>
              </a:rPr>
              <a:t>　「</a:t>
            </a:r>
            <a:r>
              <a:rPr lang="ja-JP" altLang="en-US" b="0" i="0">
                <a:effectLst/>
                <a:latin typeface="Hiragino Sans" panose="020B0400000000000000" pitchFamily="34" charset="-128"/>
                <a:ea typeface="Hiragino Sans" panose="020B0400000000000000" pitchFamily="34" charset="-128"/>
              </a:rPr>
              <a:t>コーヒーかすのアップサイクル事例・個人でもできる再利用方法</a:t>
            </a:r>
            <a:r>
              <a:rPr lang="ja-JP" altLang="en-US" i="0">
                <a:effectLst/>
                <a:latin typeface="游ゴシック体"/>
              </a:rPr>
              <a:t>」</a:t>
            </a:r>
            <a:endParaRPr lang="en-US" altLang="ja-JP" i="0" dirty="0">
              <a:effectLst/>
              <a:latin typeface="游ゴシック体"/>
            </a:endParaRPr>
          </a:p>
          <a:p>
            <a:endParaRPr lang="en-US" altLang="ja-JP" i="0" dirty="0">
              <a:effectLst/>
              <a:latin typeface="Yu Gothic Regular"/>
            </a:endParaRPr>
          </a:p>
          <a:p>
            <a:endParaRPr lang="en-US" altLang="ja-JP" i="0" dirty="0">
              <a:effectLst/>
              <a:latin typeface="Zen Kaku Gothic New"/>
            </a:endParaRPr>
          </a:p>
          <a:p>
            <a:endParaRPr lang="en-US" altLang="ja-JP" dirty="0">
              <a:latin typeface="Zen Kaku Gothic New"/>
            </a:endParaRPr>
          </a:p>
        </p:txBody>
      </p:sp>
    </p:spTree>
    <p:extLst>
      <p:ext uri="{BB962C8B-B14F-4D97-AF65-F5344CB8AC3E}">
        <p14:creationId xmlns:p14="http://schemas.microsoft.com/office/powerpoint/2010/main" val="3243883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D367CBD0-3722-37D9-155A-41982FDEFAEA}"/>
              </a:ext>
            </a:extLst>
          </p:cNvPr>
          <p:cNvPicPr>
            <a:picLocks noChangeAspect="1"/>
          </p:cNvPicPr>
          <p:nvPr/>
        </p:nvPicPr>
        <p:blipFill>
          <a:blip r:embed="rId3" cstate="print">
            <a:alphaModFix amt="22000"/>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0"/>
            <a:ext cx="12192000" cy="8128000"/>
          </a:xfrm>
          <a:prstGeom prst="rect">
            <a:avLst/>
          </a:prstGeom>
        </p:spPr>
      </p:pic>
      <p:sp>
        <p:nvSpPr>
          <p:cNvPr id="3" name="コンテンツ プレースホルダー 2">
            <a:extLst>
              <a:ext uri="{FF2B5EF4-FFF2-40B4-BE49-F238E27FC236}">
                <a16:creationId xmlns:a16="http://schemas.microsoft.com/office/drawing/2014/main" id="{264B03D6-814D-2899-47AA-B80C3173E70D}"/>
              </a:ext>
            </a:extLst>
          </p:cNvPr>
          <p:cNvSpPr>
            <a:spLocks noGrp="1"/>
          </p:cNvSpPr>
          <p:nvPr>
            <p:ph idx="1"/>
          </p:nvPr>
        </p:nvSpPr>
        <p:spPr>
          <a:xfrm>
            <a:off x="1233376" y="1360967"/>
            <a:ext cx="10120423" cy="4815996"/>
          </a:xfrm>
        </p:spPr>
        <p:txBody>
          <a:bodyPr>
            <a:normAutofit/>
          </a:bodyPr>
          <a:lstStyle/>
          <a:p>
            <a:pPr marL="0" indent="0">
              <a:buNone/>
            </a:pPr>
            <a:r>
              <a:rPr lang="ja-JP" altLang="en-US" sz="3600" b="0" i="0">
                <a:solidFill>
                  <a:srgbClr val="000000"/>
                </a:solidFill>
                <a:effectLst/>
                <a:latin typeface="Zen Kaku Gothic New"/>
              </a:rPr>
              <a:t>日本は世界で第</a:t>
            </a:r>
            <a:r>
              <a:rPr lang="en-US" altLang="ja-JP" sz="3600" b="0" i="0" dirty="0">
                <a:solidFill>
                  <a:srgbClr val="000000"/>
                </a:solidFill>
                <a:effectLst/>
                <a:latin typeface="Zen Kaku Gothic New"/>
              </a:rPr>
              <a:t>4</a:t>
            </a:r>
            <a:r>
              <a:rPr lang="ja-JP" altLang="en-US" sz="3600" b="0" i="0">
                <a:solidFill>
                  <a:srgbClr val="000000"/>
                </a:solidFill>
                <a:effectLst/>
                <a:latin typeface="Zen Kaku Gothic New"/>
              </a:rPr>
              <a:t>位の</a:t>
            </a:r>
            <a:r>
              <a:rPr lang="ja-JP" altLang="en-US" sz="3600" b="1" i="0">
                <a:solidFill>
                  <a:srgbClr val="000000"/>
                </a:solidFill>
                <a:effectLst/>
                <a:latin typeface="Zen Kaku Gothic New"/>
              </a:rPr>
              <a:t>コーヒー消費大国</a:t>
            </a:r>
            <a:endParaRPr lang="en-US" altLang="ja-JP" sz="3600" b="1" i="0" dirty="0">
              <a:solidFill>
                <a:srgbClr val="000000"/>
              </a:solidFill>
              <a:effectLst/>
              <a:latin typeface="Zen Kaku Gothic New"/>
            </a:endParaRPr>
          </a:p>
          <a:p>
            <a:pPr marL="0" indent="0">
              <a:buNone/>
            </a:pPr>
            <a:endParaRPr lang="en-US" altLang="ja-JP" sz="3600" dirty="0">
              <a:solidFill>
                <a:srgbClr val="000000"/>
              </a:solidFill>
              <a:latin typeface="Zen Kaku Gothic New"/>
            </a:endParaRPr>
          </a:p>
          <a:p>
            <a:pPr marL="0" indent="0">
              <a:buNone/>
            </a:pPr>
            <a:r>
              <a:rPr lang="en-US" altLang="ja-JP" sz="3600" dirty="0"/>
              <a:t>2020</a:t>
            </a:r>
            <a:r>
              <a:rPr lang="ja-JP" altLang="en-US" sz="3600"/>
              <a:t>年の国内の</a:t>
            </a:r>
            <a:r>
              <a:rPr lang="ja-JP" altLang="en-US" sz="3600">
                <a:highlight>
                  <a:srgbClr val="FFFF00"/>
                </a:highlight>
              </a:rPr>
              <a:t>コーヒー消費量は</a:t>
            </a:r>
            <a:r>
              <a:rPr lang="ja-JP" altLang="en-US" sz="3600" b="1">
                <a:highlight>
                  <a:srgbClr val="FFFF00"/>
                </a:highlight>
              </a:rPr>
              <a:t>約</a:t>
            </a:r>
            <a:r>
              <a:rPr lang="en-US" altLang="ja-JP" sz="3600" b="1" dirty="0">
                <a:highlight>
                  <a:srgbClr val="FFFF00"/>
                </a:highlight>
              </a:rPr>
              <a:t>43</a:t>
            </a:r>
            <a:r>
              <a:rPr lang="ja-JP" altLang="en-US" sz="3600" b="1">
                <a:highlight>
                  <a:srgbClr val="FFFF00"/>
                </a:highlight>
              </a:rPr>
              <a:t>万トン</a:t>
            </a:r>
            <a:endParaRPr lang="en-US" altLang="ja-JP" sz="3600" b="1" i="0" dirty="0">
              <a:solidFill>
                <a:srgbClr val="000000"/>
              </a:solidFill>
              <a:effectLst/>
              <a:highlight>
                <a:srgbClr val="FFFF00"/>
              </a:highlight>
              <a:latin typeface="Zen Kaku Gothic New"/>
            </a:endParaRPr>
          </a:p>
          <a:p>
            <a:pPr marL="0" indent="0">
              <a:buNone/>
            </a:pPr>
            <a:r>
              <a:rPr lang="en-US" altLang="ja-JP" sz="3600" b="0" i="0" dirty="0">
                <a:solidFill>
                  <a:srgbClr val="383630"/>
                </a:solidFill>
                <a:effectLst/>
                <a:latin typeface="Noto Sans JP"/>
              </a:rPr>
              <a:t>→</a:t>
            </a:r>
            <a:r>
              <a:rPr lang="ja-JP" altLang="en-US" sz="3600" b="1" i="0">
                <a:solidFill>
                  <a:srgbClr val="383630"/>
                </a:solidFill>
                <a:effectLst/>
                <a:latin typeface="Noto Sans JP"/>
              </a:rPr>
              <a:t>処理問題</a:t>
            </a:r>
            <a:r>
              <a:rPr lang="ja-JP" altLang="en-US" sz="3600" b="0" i="0">
                <a:solidFill>
                  <a:srgbClr val="383630"/>
                </a:solidFill>
                <a:effectLst/>
                <a:latin typeface="Noto Sans JP"/>
              </a:rPr>
              <a:t>、</a:t>
            </a:r>
            <a:r>
              <a:rPr lang="ja-JP" altLang="en-US" sz="3600" b="1" i="0">
                <a:solidFill>
                  <a:srgbClr val="383630"/>
                </a:solidFill>
                <a:effectLst/>
                <a:latin typeface="Noto Sans JP"/>
              </a:rPr>
              <a:t>メタンガス</a:t>
            </a:r>
            <a:r>
              <a:rPr lang="ja-JP" altLang="en-US" sz="3600" b="0" i="0">
                <a:solidFill>
                  <a:srgbClr val="383630"/>
                </a:solidFill>
                <a:effectLst/>
                <a:latin typeface="Noto Sans JP"/>
              </a:rPr>
              <a:t>や</a:t>
            </a:r>
            <a:r>
              <a:rPr lang="ja-JP" altLang="en-US" sz="3600" b="1" i="0">
                <a:solidFill>
                  <a:srgbClr val="383630"/>
                </a:solidFill>
                <a:effectLst/>
                <a:latin typeface="Noto Sans JP"/>
              </a:rPr>
              <a:t>二酸化炭素</a:t>
            </a:r>
            <a:r>
              <a:rPr lang="ja-JP" altLang="en-US" sz="3600" b="0" i="0">
                <a:solidFill>
                  <a:srgbClr val="383630"/>
                </a:solidFill>
                <a:effectLst/>
                <a:latin typeface="Noto Sans JP"/>
              </a:rPr>
              <a:t>の生成</a:t>
            </a:r>
            <a:endParaRPr lang="en-US" altLang="ja-JP" sz="3600" b="0" i="0" dirty="0">
              <a:solidFill>
                <a:srgbClr val="383630"/>
              </a:solidFill>
              <a:effectLst/>
              <a:latin typeface="Noto Sans JP"/>
            </a:endParaRPr>
          </a:p>
          <a:p>
            <a:pPr marL="0" indent="0">
              <a:buNone/>
            </a:pPr>
            <a:endParaRPr lang="en-US" altLang="ja-JP" sz="3600" dirty="0"/>
          </a:p>
          <a:p>
            <a:pPr marL="0" indent="0">
              <a:buNone/>
            </a:pPr>
            <a:r>
              <a:rPr lang="ja-JP" altLang="en-US">
                <a:solidFill>
                  <a:srgbClr val="383630"/>
                </a:solidFill>
                <a:latin typeface="Noto Sans JP"/>
              </a:rPr>
              <a:t>出典：</a:t>
            </a:r>
            <a:r>
              <a:rPr lang="ja-JP" altLang="en-US" b="0" i="0">
                <a:solidFill>
                  <a:srgbClr val="383630"/>
                </a:solidFill>
                <a:effectLst/>
                <a:latin typeface="Noto Sans JP"/>
              </a:rPr>
              <a:t>全日本コーヒー協会の発表「日本のコーヒー需給表（</a:t>
            </a:r>
            <a:r>
              <a:rPr lang="en-US" altLang="ja-JP" b="0" i="0" dirty="0">
                <a:solidFill>
                  <a:srgbClr val="383630"/>
                </a:solidFill>
                <a:effectLst/>
                <a:latin typeface="Noto Sans JP"/>
              </a:rPr>
              <a:t>2021.7.9 </a:t>
            </a:r>
            <a:r>
              <a:rPr lang="ja-JP" altLang="en-US" b="0" i="0">
                <a:solidFill>
                  <a:srgbClr val="383630"/>
                </a:solidFill>
                <a:effectLst/>
                <a:latin typeface="Noto Sans JP"/>
              </a:rPr>
              <a:t>更新）」</a:t>
            </a:r>
            <a:endParaRPr kumimoji="1" lang="ja-JP" altLang="en-US"/>
          </a:p>
        </p:txBody>
      </p:sp>
    </p:spTree>
    <p:extLst>
      <p:ext uri="{BB962C8B-B14F-4D97-AF65-F5344CB8AC3E}">
        <p14:creationId xmlns:p14="http://schemas.microsoft.com/office/powerpoint/2010/main" val="169607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D03DA1DD-5501-2074-56AA-83C58B52939E}"/>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コンテンツ プレースホルダー 6" descr="屋内, 天井, テーブル, 窓 が含まれている画像&#10;&#10;自動的に生成された説明">
            <a:extLst>
              <a:ext uri="{FF2B5EF4-FFF2-40B4-BE49-F238E27FC236}">
                <a16:creationId xmlns:a16="http://schemas.microsoft.com/office/drawing/2014/main" id="{7737F446-93CC-DB05-82CE-903DA7D8001A}"/>
              </a:ext>
            </a:extLst>
          </p:cNvPr>
          <p:cNvPicPr>
            <a:picLocks noGrp="1" noChangeAspect="1"/>
          </p:cNvPicPr>
          <p:nvPr>
            <p:ph idx="1"/>
          </p:nvPr>
        </p:nvPicPr>
        <p:blipFill>
          <a:blip r:embed="rId3"/>
          <a:stretch>
            <a:fillRect/>
          </a:stretch>
        </p:blipFill>
        <p:spPr>
          <a:xfrm>
            <a:off x="642257" y="773793"/>
            <a:ext cx="6760029" cy="4077478"/>
          </a:xfrm>
          <a:prstGeom prst="ellipse">
            <a:avLst/>
          </a:prstGeom>
          <a:ln>
            <a:noFill/>
          </a:ln>
          <a:effectLst>
            <a:softEdge rad="112500"/>
          </a:effectLst>
        </p:spPr>
      </p:pic>
      <p:sp>
        <p:nvSpPr>
          <p:cNvPr id="8" name="円/楕円 7">
            <a:extLst>
              <a:ext uri="{FF2B5EF4-FFF2-40B4-BE49-F238E27FC236}">
                <a16:creationId xmlns:a16="http://schemas.microsoft.com/office/drawing/2014/main" id="{81EB81D0-5DF0-0223-0E06-DAA21B684ECB}"/>
              </a:ext>
            </a:extLst>
          </p:cNvPr>
          <p:cNvSpPr/>
          <p:nvPr/>
        </p:nvSpPr>
        <p:spPr>
          <a:xfrm>
            <a:off x="6396924" y="4110924"/>
            <a:ext cx="762000" cy="762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7F5D29B7-EEE7-BBE6-BCFC-A65E76D5F6F1}"/>
              </a:ext>
            </a:extLst>
          </p:cNvPr>
          <p:cNvSpPr/>
          <p:nvPr/>
        </p:nvSpPr>
        <p:spPr>
          <a:xfrm>
            <a:off x="7558057" y="4851271"/>
            <a:ext cx="486486" cy="486486"/>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グラフィックス 2" descr="悲しい顔 (塗りつぶしなし) 単色塗りつぶし">
            <a:extLst>
              <a:ext uri="{FF2B5EF4-FFF2-40B4-BE49-F238E27FC236}">
                <a16:creationId xmlns:a16="http://schemas.microsoft.com/office/drawing/2014/main" id="{397ECE7D-92D8-5945-FDB0-833A411601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2089" y="3294405"/>
            <a:ext cx="3040251" cy="3040251"/>
          </a:xfrm>
          <a:prstGeom prst="rect">
            <a:avLst/>
          </a:prstGeom>
        </p:spPr>
      </p:pic>
      <p:sp>
        <p:nvSpPr>
          <p:cNvPr id="4" name="円/楕円 3">
            <a:extLst>
              <a:ext uri="{FF2B5EF4-FFF2-40B4-BE49-F238E27FC236}">
                <a16:creationId xmlns:a16="http://schemas.microsoft.com/office/drawing/2014/main" id="{936E120B-2192-5213-971B-B2E8ACB1FC87}"/>
              </a:ext>
            </a:extLst>
          </p:cNvPr>
          <p:cNvSpPr/>
          <p:nvPr/>
        </p:nvSpPr>
        <p:spPr>
          <a:xfrm>
            <a:off x="8494869" y="6075336"/>
            <a:ext cx="2126168" cy="2634712"/>
          </a:xfrm>
          <a:prstGeom prst="ellipse">
            <a:avLst/>
          </a:prstGeom>
          <a:noFill/>
          <a:ln w="762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グラフィックス 5" descr="鉛筆 単色塗りつぶし">
            <a:extLst>
              <a:ext uri="{FF2B5EF4-FFF2-40B4-BE49-F238E27FC236}">
                <a16:creationId xmlns:a16="http://schemas.microsoft.com/office/drawing/2014/main" id="{5C95DF6F-605A-C9E1-9B26-3195664D1A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30427" y="1110377"/>
            <a:ext cx="1990610" cy="1990610"/>
          </a:xfrm>
          <a:prstGeom prst="rect">
            <a:avLst/>
          </a:prstGeom>
        </p:spPr>
      </p:pic>
      <p:pic>
        <p:nvPicPr>
          <p:cNvPr id="13" name="グラフィックス 12" descr="ニヤリとした顔 (塗りつぶしなし) 単色塗りつぶし">
            <a:extLst>
              <a:ext uri="{FF2B5EF4-FFF2-40B4-BE49-F238E27FC236}">
                <a16:creationId xmlns:a16="http://schemas.microsoft.com/office/drawing/2014/main" id="{9796BF0D-DA70-C695-00CA-70B80B063A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44543" y="3294404"/>
            <a:ext cx="3040251" cy="3040251"/>
          </a:xfrm>
          <a:prstGeom prst="rect">
            <a:avLst/>
          </a:prstGeom>
        </p:spPr>
      </p:pic>
    </p:spTree>
    <p:extLst>
      <p:ext uri="{BB962C8B-B14F-4D97-AF65-F5344CB8AC3E}">
        <p14:creationId xmlns:p14="http://schemas.microsoft.com/office/powerpoint/2010/main" val="269945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9BA45CB-FAFF-48E0-3CC2-A4A0BDEDEC0E}"/>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コンテンツ プレースホルダー 7" descr="グラフィカル ユーザー インターフェイス, Web サイト&#10;&#10;自動的に生成された説明">
            <a:extLst>
              <a:ext uri="{FF2B5EF4-FFF2-40B4-BE49-F238E27FC236}">
                <a16:creationId xmlns:a16="http://schemas.microsoft.com/office/drawing/2014/main" id="{914B986F-8526-EFAB-DFF1-1D028500752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3500567" y="266437"/>
            <a:ext cx="5094514" cy="978285"/>
          </a:xfrm>
          <a:prstGeom prst="rect">
            <a:avLst/>
          </a:prstGeom>
          <a:ln>
            <a:noFill/>
          </a:ln>
          <a:effectLst>
            <a:softEdge rad="112500"/>
          </a:effectLst>
        </p:spPr>
      </p:pic>
      <p:pic>
        <p:nvPicPr>
          <p:cNvPr id="10" name="図 9" descr="グラフィカル ユーザー インターフェイス, テキスト, Web サイト&#10;&#10;自動的に生成された説明">
            <a:extLst>
              <a:ext uri="{FF2B5EF4-FFF2-40B4-BE49-F238E27FC236}">
                <a16:creationId xmlns:a16="http://schemas.microsoft.com/office/drawing/2014/main" id="{D5084361-6EF8-2E55-571F-14B5D8C7D1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68682" y="4192875"/>
            <a:ext cx="5734340" cy="2398688"/>
          </a:xfrm>
          <a:prstGeom prst="rect">
            <a:avLst/>
          </a:prstGeom>
          <a:ln>
            <a:noFill/>
          </a:ln>
          <a:effectLst>
            <a:softEdge rad="112500"/>
          </a:effectLst>
        </p:spPr>
      </p:pic>
      <p:pic>
        <p:nvPicPr>
          <p:cNvPr id="12" name="図 11" descr="テーブルの上にあるスクリーンショットの画面&#10;&#10;低い精度で自動的に生成された説明">
            <a:extLst>
              <a:ext uri="{FF2B5EF4-FFF2-40B4-BE49-F238E27FC236}">
                <a16:creationId xmlns:a16="http://schemas.microsoft.com/office/drawing/2014/main" id="{99FA0B3B-9065-DF3A-FEC1-59655CE025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6797" y="1417781"/>
            <a:ext cx="5867539" cy="2602035"/>
          </a:xfrm>
          <a:prstGeom prst="rect">
            <a:avLst/>
          </a:prstGeom>
          <a:ln>
            <a:noFill/>
          </a:ln>
          <a:effectLst>
            <a:softEdge rad="112500"/>
          </a:effectLst>
        </p:spPr>
      </p:pic>
    </p:spTree>
    <p:extLst>
      <p:ext uri="{BB962C8B-B14F-4D97-AF65-F5344CB8AC3E}">
        <p14:creationId xmlns:p14="http://schemas.microsoft.com/office/powerpoint/2010/main" val="3112472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2265674-3F7D-9F1F-E30F-AFDA9E3DE4B8}"/>
              </a:ext>
            </a:extLst>
          </p:cNvPr>
          <p:cNvSpPr/>
          <p:nvPr/>
        </p:nvSpPr>
        <p:spPr>
          <a:xfrm>
            <a:off x="-416" y="-45122"/>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3380CF8-E75D-A1BE-A2F3-CDB9B38CDB72}"/>
              </a:ext>
            </a:extLst>
          </p:cNvPr>
          <p:cNvSpPr>
            <a:spLocks noGrp="1"/>
          </p:cNvSpPr>
          <p:nvPr>
            <p:ph type="title"/>
          </p:nvPr>
        </p:nvSpPr>
        <p:spPr/>
        <p:txBody>
          <a:bodyPr/>
          <a:lstStyle/>
          <a:p>
            <a:r>
              <a:rPr lang="ja-JP" altLang="en-US" b="1" i="0">
                <a:solidFill>
                  <a:srgbClr val="444444"/>
                </a:solidFill>
                <a:effectLst/>
                <a:latin typeface="-apple-system"/>
              </a:rPr>
              <a:t>サーキュラーエコノミーとは</a:t>
            </a:r>
            <a:endParaRPr kumimoji="1" lang="ja-JP" altLang="en-US"/>
          </a:p>
        </p:txBody>
      </p:sp>
      <p:sp>
        <p:nvSpPr>
          <p:cNvPr id="3" name="コンテンツ プレースホルダー 2">
            <a:extLst>
              <a:ext uri="{FF2B5EF4-FFF2-40B4-BE49-F238E27FC236}">
                <a16:creationId xmlns:a16="http://schemas.microsoft.com/office/drawing/2014/main" id="{0542540E-4350-1E99-4251-0C40D9D6A1E1}"/>
              </a:ext>
            </a:extLst>
          </p:cNvPr>
          <p:cNvSpPr>
            <a:spLocks noGrp="1"/>
          </p:cNvSpPr>
          <p:nvPr>
            <p:ph idx="1"/>
          </p:nvPr>
        </p:nvSpPr>
        <p:spPr>
          <a:xfrm>
            <a:off x="2993572" y="1552576"/>
            <a:ext cx="6955971" cy="1445078"/>
          </a:xfrm>
        </p:spPr>
        <p:txBody>
          <a:bodyPr>
            <a:normAutofit/>
          </a:bodyPr>
          <a:lstStyle/>
          <a:p>
            <a:pPr marL="0" indent="0">
              <a:buNone/>
            </a:pPr>
            <a:r>
              <a:rPr lang="ja-JP" altLang="en-US" sz="3600">
                <a:effectLst/>
              </a:rPr>
              <a:t>＝循環型経済</a:t>
            </a:r>
            <a:endParaRPr kumimoji="1" lang="ja-JP" altLang="en-US" sz="3600"/>
          </a:p>
        </p:txBody>
      </p:sp>
      <p:sp>
        <p:nvSpPr>
          <p:cNvPr id="6" name="正方形/長方形 5">
            <a:extLst>
              <a:ext uri="{FF2B5EF4-FFF2-40B4-BE49-F238E27FC236}">
                <a16:creationId xmlns:a16="http://schemas.microsoft.com/office/drawing/2014/main" id="{8A9EE791-E6D1-3C9B-264A-2973F359D1BE}"/>
              </a:ext>
            </a:extLst>
          </p:cNvPr>
          <p:cNvSpPr/>
          <p:nvPr/>
        </p:nvSpPr>
        <p:spPr>
          <a:xfrm>
            <a:off x="838200" y="2588217"/>
            <a:ext cx="2493936" cy="1348352"/>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原材料</a:t>
            </a:r>
          </a:p>
        </p:txBody>
      </p:sp>
      <p:sp>
        <p:nvSpPr>
          <p:cNvPr id="7" name="正方形/長方形 6">
            <a:extLst>
              <a:ext uri="{FF2B5EF4-FFF2-40B4-BE49-F238E27FC236}">
                <a16:creationId xmlns:a16="http://schemas.microsoft.com/office/drawing/2014/main" id="{9A8F04E1-8264-90D0-CF69-15B49953CC33}"/>
              </a:ext>
            </a:extLst>
          </p:cNvPr>
          <p:cNvSpPr/>
          <p:nvPr/>
        </p:nvSpPr>
        <p:spPr>
          <a:xfrm>
            <a:off x="9242205" y="2599841"/>
            <a:ext cx="2493936" cy="1348352"/>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800"/>
              <a:t>廃棄</a:t>
            </a:r>
            <a:endParaRPr kumimoji="1" lang="ja-JP" altLang="en-US" sz="2800"/>
          </a:p>
        </p:txBody>
      </p:sp>
      <p:sp>
        <p:nvSpPr>
          <p:cNvPr id="8" name="正方形/長方形 7">
            <a:extLst>
              <a:ext uri="{FF2B5EF4-FFF2-40B4-BE49-F238E27FC236}">
                <a16:creationId xmlns:a16="http://schemas.microsoft.com/office/drawing/2014/main" id="{7CAA0EBC-9A0B-08B5-ABF6-A219806E39A2}"/>
              </a:ext>
            </a:extLst>
          </p:cNvPr>
          <p:cNvSpPr/>
          <p:nvPr/>
        </p:nvSpPr>
        <p:spPr>
          <a:xfrm>
            <a:off x="6429668" y="2599841"/>
            <a:ext cx="2493936" cy="1348352"/>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利用</a:t>
            </a:r>
          </a:p>
        </p:txBody>
      </p:sp>
      <p:sp>
        <p:nvSpPr>
          <p:cNvPr id="9" name="正方形/長方形 8">
            <a:extLst>
              <a:ext uri="{FF2B5EF4-FFF2-40B4-BE49-F238E27FC236}">
                <a16:creationId xmlns:a16="http://schemas.microsoft.com/office/drawing/2014/main" id="{3C9D4151-5CBB-2941-2DE9-174137D77AC8}"/>
              </a:ext>
            </a:extLst>
          </p:cNvPr>
          <p:cNvSpPr/>
          <p:nvPr/>
        </p:nvSpPr>
        <p:spPr>
          <a:xfrm>
            <a:off x="3602064" y="2599841"/>
            <a:ext cx="2493936" cy="1348352"/>
          </a:xfrm>
          <a:prstGeom prst="rect">
            <a:avLst/>
          </a:prstGeom>
          <a:solidFill>
            <a:schemeClr val="accent4">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800"/>
              <a:t>製品化</a:t>
            </a:r>
          </a:p>
        </p:txBody>
      </p:sp>
      <p:sp>
        <p:nvSpPr>
          <p:cNvPr id="11" name="右矢印 10">
            <a:extLst>
              <a:ext uri="{FF2B5EF4-FFF2-40B4-BE49-F238E27FC236}">
                <a16:creationId xmlns:a16="http://schemas.microsoft.com/office/drawing/2014/main" id="{D1CE4483-E5CC-DB50-CACF-1D7DE6F87D20}"/>
              </a:ext>
            </a:extLst>
          </p:cNvPr>
          <p:cNvSpPr/>
          <p:nvPr/>
        </p:nvSpPr>
        <p:spPr>
          <a:xfrm>
            <a:off x="2229166" y="4365051"/>
            <a:ext cx="8484781" cy="276446"/>
          </a:xfrm>
          <a:prstGeom prst="rightArrow">
            <a:avLst/>
          </a:prstGeom>
          <a:solidFill>
            <a:schemeClr val="accent4">
              <a:lumMod val="5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4D4C15C7-E1C4-1339-5A05-53C4AE0567D6}"/>
              </a:ext>
            </a:extLst>
          </p:cNvPr>
          <p:cNvSpPr/>
          <p:nvPr/>
        </p:nvSpPr>
        <p:spPr>
          <a:xfrm>
            <a:off x="5182711" y="3293103"/>
            <a:ext cx="2750487" cy="2734877"/>
          </a:xfrm>
          <a:prstGeom prst="ellipse">
            <a:avLst/>
          </a:prstGeom>
          <a:no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B1F2128-2505-9F55-ABA5-1185584019FF}"/>
              </a:ext>
            </a:extLst>
          </p:cNvPr>
          <p:cNvSpPr/>
          <p:nvPr/>
        </p:nvSpPr>
        <p:spPr>
          <a:xfrm>
            <a:off x="7748737" y="4660542"/>
            <a:ext cx="2493936" cy="134835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t>利用</a:t>
            </a:r>
          </a:p>
        </p:txBody>
      </p:sp>
      <p:sp>
        <p:nvSpPr>
          <p:cNvPr id="12" name="正方形/長方形 11">
            <a:extLst>
              <a:ext uri="{FF2B5EF4-FFF2-40B4-BE49-F238E27FC236}">
                <a16:creationId xmlns:a16="http://schemas.microsoft.com/office/drawing/2014/main" id="{A6226C52-125F-AD68-7E74-317FD4AD76B5}"/>
              </a:ext>
            </a:extLst>
          </p:cNvPr>
          <p:cNvSpPr/>
          <p:nvPr/>
        </p:nvSpPr>
        <p:spPr>
          <a:xfrm>
            <a:off x="519599" y="2210928"/>
            <a:ext cx="2493936" cy="134835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t>原材料</a:t>
            </a:r>
          </a:p>
        </p:txBody>
      </p:sp>
      <p:sp>
        <p:nvSpPr>
          <p:cNvPr id="16" name="正方形/長方形 15">
            <a:extLst>
              <a:ext uri="{FF2B5EF4-FFF2-40B4-BE49-F238E27FC236}">
                <a16:creationId xmlns:a16="http://schemas.microsoft.com/office/drawing/2014/main" id="{4E74B468-12C9-799F-BBC2-A70422C99EA8}"/>
              </a:ext>
            </a:extLst>
          </p:cNvPr>
          <p:cNvSpPr/>
          <p:nvPr/>
        </p:nvSpPr>
        <p:spPr>
          <a:xfrm>
            <a:off x="5231140" y="2599841"/>
            <a:ext cx="2493936" cy="134835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a:t>製品化</a:t>
            </a:r>
          </a:p>
        </p:txBody>
      </p:sp>
      <p:sp>
        <p:nvSpPr>
          <p:cNvPr id="17" name="正方形/長方形 16">
            <a:extLst>
              <a:ext uri="{FF2B5EF4-FFF2-40B4-BE49-F238E27FC236}">
                <a16:creationId xmlns:a16="http://schemas.microsoft.com/office/drawing/2014/main" id="{5EC57A5B-88FF-2769-218B-9C5AEF3C8D0A}"/>
              </a:ext>
            </a:extLst>
          </p:cNvPr>
          <p:cNvSpPr/>
          <p:nvPr/>
        </p:nvSpPr>
        <p:spPr>
          <a:xfrm>
            <a:off x="3153074" y="4660542"/>
            <a:ext cx="2493936" cy="1348352"/>
          </a:xfrm>
          <a:prstGeom prst="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200"/>
              <a:t>リサイクル</a:t>
            </a:r>
            <a:endParaRPr kumimoji="1" lang="ja-JP" altLang="en-US" sz="3200"/>
          </a:p>
        </p:txBody>
      </p:sp>
      <p:sp>
        <p:nvSpPr>
          <p:cNvPr id="22" name="上矢印 21">
            <a:extLst>
              <a:ext uri="{FF2B5EF4-FFF2-40B4-BE49-F238E27FC236}">
                <a16:creationId xmlns:a16="http://schemas.microsoft.com/office/drawing/2014/main" id="{B0B98A09-5885-4B81-1000-402FF03437FC}"/>
              </a:ext>
            </a:extLst>
          </p:cNvPr>
          <p:cNvSpPr/>
          <p:nvPr/>
        </p:nvSpPr>
        <p:spPr>
          <a:xfrm rot="6105275">
            <a:off x="3966903" y="2465937"/>
            <a:ext cx="448990" cy="1761336"/>
          </a:xfrm>
          <a:prstGeom prst="upArrow">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p14="http://schemas.microsoft.com/office/powerpoint/2010/main">
        <mc:Choice Requires="p14">
          <p:contentPart p14:bwMode="auto" r:id="rId3">
            <p14:nvContentPartPr>
              <p14:cNvPr id="10" name="インク 9">
                <a:extLst>
                  <a:ext uri="{FF2B5EF4-FFF2-40B4-BE49-F238E27FC236}">
                    <a16:creationId xmlns:a16="http://schemas.microsoft.com/office/drawing/2014/main" id="{6FDEBB6F-86BA-705D-A684-3798602FD796}"/>
                  </a:ext>
                </a:extLst>
              </p14:cNvPr>
              <p14:cNvContentPartPr/>
              <p14:nvPr/>
            </p14:nvContentPartPr>
            <p14:xfrm>
              <a:off x="3330413" y="2070207"/>
              <a:ext cx="2799360" cy="188280"/>
            </p14:xfrm>
          </p:contentPart>
        </mc:Choice>
        <mc:Fallback xmlns="">
          <p:pic>
            <p:nvPicPr>
              <p:cNvPr id="10" name="インク 9">
                <a:extLst>
                  <a:ext uri="{FF2B5EF4-FFF2-40B4-BE49-F238E27FC236}">
                    <a16:creationId xmlns:a16="http://schemas.microsoft.com/office/drawing/2014/main" id="{6FDEBB6F-86BA-705D-A684-3798602FD796}"/>
                  </a:ext>
                </a:extLst>
              </p:cNvPr>
              <p:cNvPicPr/>
              <p:nvPr/>
            </p:nvPicPr>
            <p:blipFill>
              <a:blip r:embed="rId4"/>
              <a:stretch>
                <a:fillRect/>
              </a:stretch>
            </p:blipFill>
            <p:spPr>
              <a:xfrm>
                <a:off x="3276773" y="1962567"/>
                <a:ext cx="2907000" cy="403920"/>
              </a:xfrm>
              <a:prstGeom prst="rect">
                <a:avLst/>
              </a:prstGeom>
            </p:spPr>
          </p:pic>
        </mc:Fallback>
      </mc:AlternateContent>
    </p:spTree>
    <p:extLst>
      <p:ext uri="{BB962C8B-B14F-4D97-AF65-F5344CB8AC3E}">
        <p14:creationId xmlns:p14="http://schemas.microsoft.com/office/powerpoint/2010/main" val="112840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additive="base">
                                        <p:cTn id="24" dur="500" fill="hold"/>
                                        <p:tgtEl>
                                          <p:spTgt spid="22"/>
                                        </p:tgtEl>
                                        <p:attrNameLst>
                                          <p:attrName>ppt_x</p:attrName>
                                        </p:attrNameLst>
                                      </p:cBhvr>
                                      <p:tavLst>
                                        <p:tav tm="0">
                                          <p:val>
                                            <p:strVal val="#ppt_x"/>
                                          </p:val>
                                        </p:tav>
                                        <p:tav tm="100000">
                                          <p:val>
                                            <p:strVal val="#ppt_x"/>
                                          </p:val>
                                        </p:tav>
                                      </p:tavLst>
                                    </p:anim>
                                    <p:anim calcmode="lin" valueType="num">
                                      <p:cBhvr additive="base">
                                        <p:cTn id="25" dur="500" fill="hold"/>
                                        <p:tgtEl>
                                          <p:spTgt spid="2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ppt_x"/>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9" grpId="0" animBg="1"/>
      <p:bldP spid="15" grpId="0" animBg="1"/>
      <p:bldP spid="12" grpId="0" animBg="1"/>
      <p:bldP spid="16" grpId="0" animBg="1"/>
      <p:bldP spid="17"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C12223D-196E-DB11-3505-02CAAE5F8F5C}"/>
              </a:ext>
            </a:extLst>
          </p:cNvPr>
          <p:cNvSpPr/>
          <p:nvPr/>
        </p:nvSpPr>
        <p:spPr>
          <a:xfrm>
            <a:off x="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Kaffeeform">
            <a:extLst>
              <a:ext uri="{FF2B5EF4-FFF2-40B4-BE49-F238E27FC236}">
                <a16:creationId xmlns:a16="http://schemas.microsoft.com/office/drawing/2014/main" id="{8FCC00DB-CBC7-D0B9-8083-B975AF3F9906}"/>
              </a:ext>
            </a:extLst>
          </p:cNvPr>
          <p:cNvPicPr>
            <a:picLocks noChangeAspect="1" noChangeArrowheads="1"/>
          </p:cNvPicPr>
          <p:nvPr/>
        </p:nvPicPr>
        <p:blipFill>
          <a:blip r:embed="rId3">
            <a:alphaModFix amt="24000"/>
            <a:extLst>
              <a:ext uri="{28A0092B-C50C-407E-A947-70E740481C1C}">
                <a14:useLocalDpi xmlns:a14="http://schemas.microsoft.com/office/drawing/2010/main"/>
              </a:ext>
            </a:extLst>
          </a:blip>
          <a:srcRect/>
          <a:stretch>
            <a:fillRect/>
          </a:stretch>
        </p:blipFill>
        <p:spPr bwMode="auto">
          <a:xfrm>
            <a:off x="4821910" y="2355742"/>
            <a:ext cx="7370090" cy="450225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4DA73FBF-7AD5-654A-BFC7-F434702E3F88}"/>
              </a:ext>
            </a:extLst>
          </p:cNvPr>
          <p:cNvSpPr>
            <a:spLocks noGrp="1"/>
          </p:cNvSpPr>
          <p:nvPr>
            <p:ph type="title"/>
          </p:nvPr>
        </p:nvSpPr>
        <p:spPr/>
        <p:txBody>
          <a:bodyPr/>
          <a:lstStyle/>
          <a:p>
            <a:r>
              <a:rPr kumimoji="1" lang="ja-JP" altLang="en-US"/>
              <a:t>アップサイクルとは</a:t>
            </a:r>
          </a:p>
        </p:txBody>
      </p:sp>
      <p:sp>
        <p:nvSpPr>
          <p:cNvPr id="3" name="コンテンツ プレースホルダー 2">
            <a:extLst>
              <a:ext uri="{FF2B5EF4-FFF2-40B4-BE49-F238E27FC236}">
                <a16:creationId xmlns:a16="http://schemas.microsoft.com/office/drawing/2014/main" id="{DBDC3F63-3F2A-0F88-63E7-4F486BBE8DFE}"/>
              </a:ext>
            </a:extLst>
          </p:cNvPr>
          <p:cNvSpPr>
            <a:spLocks noGrp="1"/>
          </p:cNvSpPr>
          <p:nvPr>
            <p:ph idx="1"/>
          </p:nvPr>
        </p:nvSpPr>
        <p:spPr>
          <a:xfrm>
            <a:off x="621224" y="1870761"/>
            <a:ext cx="10515600" cy="4351338"/>
          </a:xfrm>
        </p:spPr>
        <p:txBody>
          <a:bodyPr/>
          <a:lstStyle/>
          <a:p>
            <a:r>
              <a:rPr lang="ja-JP" altLang="en-US" b="0" i="0">
                <a:solidFill>
                  <a:srgbClr val="333333"/>
                </a:solidFill>
                <a:effectLst/>
                <a:latin typeface="Poppins" pitchFamily="2" charset="0"/>
              </a:rPr>
              <a:t>本来捨てられる廃棄物に、新たな付加価値を加えて</a:t>
            </a:r>
            <a:endParaRPr lang="en-US" altLang="ja-JP" b="0" i="0" dirty="0">
              <a:solidFill>
                <a:srgbClr val="333333"/>
              </a:solidFill>
              <a:effectLst/>
              <a:latin typeface="Poppins" pitchFamily="2" charset="0"/>
            </a:endParaRPr>
          </a:p>
          <a:p>
            <a:pPr marL="0" indent="0">
              <a:buNone/>
            </a:pPr>
            <a:r>
              <a:rPr lang="en-US" altLang="ja-JP" dirty="0">
                <a:solidFill>
                  <a:srgbClr val="333333"/>
                </a:solidFill>
                <a:latin typeface="Poppins" pitchFamily="2" charset="0"/>
              </a:rPr>
              <a:t>   </a:t>
            </a:r>
            <a:r>
              <a:rPr lang="ja-JP" altLang="en-US" b="0" i="0">
                <a:solidFill>
                  <a:srgbClr val="333333"/>
                </a:solidFill>
                <a:effectLst/>
                <a:latin typeface="Poppins" pitchFamily="2" charset="0"/>
              </a:rPr>
              <a:t>生まれ変わらせること</a:t>
            </a:r>
            <a:endParaRPr lang="en-US" altLang="ja-JP" b="0" i="0" dirty="0">
              <a:solidFill>
                <a:srgbClr val="333333"/>
              </a:solidFill>
              <a:effectLst/>
              <a:latin typeface="Poppins" pitchFamily="2" charset="0"/>
            </a:endParaRPr>
          </a:p>
          <a:p>
            <a:endParaRPr lang="en-US" altLang="ja-JP" b="0" i="0" dirty="0">
              <a:solidFill>
                <a:srgbClr val="333333"/>
              </a:solidFill>
              <a:effectLst/>
              <a:latin typeface="Poppins" pitchFamily="2" charset="0"/>
            </a:endParaRPr>
          </a:p>
          <a:p>
            <a:r>
              <a:rPr lang="ja-JP" altLang="en-US">
                <a:solidFill>
                  <a:srgbClr val="333333"/>
                </a:solidFill>
                <a:latin typeface="Poppins" pitchFamily="2" charset="0"/>
              </a:rPr>
              <a:t>別名</a:t>
            </a:r>
            <a:r>
              <a:rPr lang="ja-JP" altLang="en-US" b="0" i="0">
                <a:solidFill>
                  <a:srgbClr val="333333"/>
                </a:solidFill>
                <a:effectLst/>
                <a:latin typeface="Poppins" pitchFamily="2" charset="0"/>
              </a:rPr>
              <a:t>クリエイティブ・リユース（創造的再利用）</a:t>
            </a:r>
            <a:endParaRPr lang="en-US" altLang="ja-JP" b="0" i="0" dirty="0">
              <a:solidFill>
                <a:srgbClr val="333333"/>
              </a:solidFill>
              <a:effectLst/>
              <a:latin typeface="Poppins" pitchFamily="2" charset="0"/>
            </a:endParaRPr>
          </a:p>
          <a:p>
            <a:endParaRPr lang="en-US" altLang="ja-JP" b="0" i="0" dirty="0">
              <a:solidFill>
                <a:srgbClr val="333333"/>
              </a:solidFill>
              <a:effectLst/>
              <a:latin typeface="Poppins" pitchFamily="2" charset="0"/>
            </a:endParaRPr>
          </a:p>
          <a:p>
            <a:r>
              <a:rPr lang="ja-JP" altLang="en-US" b="0" i="0">
                <a:solidFill>
                  <a:srgbClr val="333333"/>
                </a:solidFill>
                <a:effectLst/>
                <a:latin typeface="Poppins" pitchFamily="2" charset="0"/>
              </a:rPr>
              <a:t>元の製品を活かして「素材」として活用</a:t>
            </a:r>
            <a:endParaRPr lang="en-US" altLang="ja-JP" b="0" i="0" dirty="0">
              <a:solidFill>
                <a:srgbClr val="333333"/>
              </a:solidFill>
              <a:effectLst/>
              <a:latin typeface="Poppins" pitchFamily="2" charset="0"/>
            </a:endParaRPr>
          </a:p>
          <a:p>
            <a:pPr marL="0" indent="0">
              <a:buNone/>
            </a:pPr>
            <a:endParaRPr kumimoji="1" lang="en-US" altLang="ja-JP" dirty="0">
              <a:solidFill>
                <a:srgbClr val="333333"/>
              </a:solidFill>
              <a:latin typeface="Poppins" pitchFamily="2" charset="0"/>
            </a:endParaRPr>
          </a:p>
          <a:p>
            <a:pPr marL="0" indent="0">
              <a:buNone/>
            </a:pPr>
            <a:r>
              <a:rPr lang="en-US" altLang="ja-JP" dirty="0">
                <a:solidFill>
                  <a:srgbClr val="333333"/>
                </a:solidFill>
                <a:latin typeface="Poppins" pitchFamily="2" charset="0"/>
              </a:rPr>
              <a:t>		</a:t>
            </a:r>
            <a:r>
              <a:rPr kumimoji="1" lang="ja-JP" altLang="en-US">
                <a:solidFill>
                  <a:srgbClr val="333333"/>
                </a:solidFill>
                <a:latin typeface="Poppins" pitchFamily="2" charset="0"/>
              </a:rPr>
              <a:t>↔︎</a:t>
            </a:r>
            <a:r>
              <a:rPr lang="ja-JP" altLang="en-US" b="0" i="0">
                <a:solidFill>
                  <a:srgbClr val="333333"/>
                </a:solidFill>
                <a:effectLst/>
                <a:latin typeface="Poppins" pitchFamily="2" charset="0"/>
              </a:rPr>
              <a:t>リサイクル：原料に戻してから再利用</a:t>
            </a:r>
            <a:endParaRPr kumimoji="1" lang="ja-JP" altLang="en-US"/>
          </a:p>
        </p:txBody>
      </p:sp>
    </p:spTree>
    <p:extLst>
      <p:ext uri="{BB962C8B-B14F-4D97-AF65-F5344CB8AC3E}">
        <p14:creationId xmlns:p14="http://schemas.microsoft.com/office/powerpoint/2010/main" val="2229903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2273F-1F4D-3924-795B-9CEEC942B04F}"/>
              </a:ext>
            </a:extLst>
          </p:cNvPr>
          <p:cNvSpPr>
            <a:spLocks noGrp="1"/>
          </p:cNvSpPr>
          <p:nvPr>
            <p:ph type="title"/>
          </p:nvPr>
        </p:nvSpPr>
        <p:spPr/>
        <p:txBody>
          <a:bodyPr/>
          <a:lstStyle/>
          <a:p>
            <a:endParaRPr kumimoji="1" lang="ja-JP" altLang="en-US"/>
          </a:p>
        </p:txBody>
      </p:sp>
      <p:pic>
        <p:nvPicPr>
          <p:cNvPr id="5" name="コンテンツ プレースホルダー 4" descr="テキスト&#10;&#10;自動的に生成された説明">
            <a:extLst>
              <a:ext uri="{FF2B5EF4-FFF2-40B4-BE49-F238E27FC236}">
                <a16:creationId xmlns:a16="http://schemas.microsoft.com/office/drawing/2014/main" id="{BAC5E965-5ACD-0D45-F3A7-ED852D61504A}"/>
              </a:ext>
            </a:extLst>
          </p:cNvPr>
          <p:cNvPicPr>
            <a:picLocks noGrp="1" noChangeAspect="1"/>
          </p:cNvPicPr>
          <p:nvPr>
            <p:ph idx="1"/>
          </p:nvPr>
        </p:nvPicPr>
        <p:blipFill>
          <a:blip r:embed="rId3"/>
          <a:stretch>
            <a:fillRect/>
          </a:stretch>
        </p:blipFill>
        <p:spPr>
          <a:xfrm>
            <a:off x="838200" y="365125"/>
            <a:ext cx="4264689" cy="5986773"/>
          </a:xfrm>
        </p:spPr>
      </p:pic>
      <p:sp>
        <p:nvSpPr>
          <p:cNvPr id="3" name="正方形/長方形 2">
            <a:extLst>
              <a:ext uri="{FF2B5EF4-FFF2-40B4-BE49-F238E27FC236}">
                <a16:creationId xmlns:a16="http://schemas.microsoft.com/office/drawing/2014/main" id="{DBCE1FB9-23F1-2F8E-3FF2-83B778EE614B}"/>
              </a:ext>
            </a:extLst>
          </p:cNvPr>
          <p:cNvSpPr/>
          <p:nvPr/>
        </p:nvSpPr>
        <p:spPr>
          <a:xfrm>
            <a:off x="-152400" y="0"/>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64E7581-33B1-B8BC-45F6-01B42EF0686E}"/>
              </a:ext>
            </a:extLst>
          </p:cNvPr>
          <p:cNvSpPr txBox="1"/>
          <p:nvPr/>
        </p:nvSpPr>
        <p:spPr>
          <a:xfrm>
            <a:off x="6332385" y="2820963"/>
            <a:ext cx="4782519" cy="1200329"/>
          </a:xfrm>
          <a:prstGeom prst="rect">
            <a:avLst/>
          </a:prstGeom>
          <a:noFill/>
        </p:spPr>
        <p:txBody>
          <a:bodyPr wrap="square" rtlCol="0">
            <a:spAutoFit/>
          </a:bodyPr>
          <a:lstStyle/>
          <a:p>
            <a:r>
              <a:rPr kumimoji="1" lang="ja-JP" altLang="en-US" sz="3600"/>
              <a:t>実際に</a:t>
            </a:r>
            <a:endParaRPr kumimoji="1" lang="en-US" altLang="ja-JP" sz="3600" dirty="0"/>
          </a:p>
          <a:p>
            <a:r>
              <a:rPr kumimoji="1" lang="ja-JP" altLang="en-US" sz="3600"/>
              <a:t>鉛筆を作ってみよう</a:t>
            </a:r>
            <a:endParaRPr kumimoji="1" lang="ja-JP" altLang="en-US" sz="2000"/>
          </a:p>
        </p:txBody>
      </p:sp>
    </p:spTree>
    <p:extLst>
      <p:ext uri="{BB962C8B-B14F-4D97-AF65-F5344CB8AC3E}">
        <p14:creationId xmlns:p14="http://schemas.microsoft.com/office/powerpoint/2010/main" val="380366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01C7ED16-B930-1A13-2762-DC1D2F6273DD}"/>
              </a:ext>
            </a:extLst>
          </p:cNvPr>
          <p:cNvSpPr/>
          <p:nvPr/>
        </p:nvSpPr>
        <p:spPr>
          <a:xfrm>
            <a:off x="-152400" y="-141515"/>
            <a:ext cx="12496800" cy="7141029"/>
          </a:xfrm>
          <a:prstGeom prst="rect">
            <a:avLst/>
          </a:prstGeom>
          <a:solidFill>
            <a:schemeClr val="accent4">
              <a:lumMod val="50000"/>
              <a:alpha val="18072"/>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B827346-3422-D591-C775-AE7A95AD6814}"/>
              </a:ext>
            </a:extLst>
          </p:cNvPr>
          <p:cNvSpPr>
            <a:spLocks noGrp="1"/>
          </p:cNvSpPr>
          <p:nvPr>
            <p:ph type="title"/>
          </p:nvPr>
        </p:nvSpPr>
        <p:spPr/>
        <p:txBody>
          <a:bodyPr/>
          <a:lstStyle/>
          <a:p>
            <a:r>
              <a:rPr lang="ja-JP" altLang="en-US"/>
              <a:t>手順</a:t>
            </a:r>
            <a:endParaRPr kumimoji="1" lang="ja-JP" altLang="en-US"/>
          </a:p>
        </p:txBody>
      </p:sp>
      <p:sp>
        <p:nvSpPr>
          <p:cNvPr id="5" name="フローチャート: 判断 4">
            <a:extLst>
              <a:ext uri="{FF2B5EF4-FFF2-40B4-BE49-F238E27FC236}">
                <a16:creationId xmlns:a16="http://schemas.microsoft.com/office/drawing/2014/main" id="{C2D12D15-5D6F-E39A-2B3D-E863BA7DAE5D}"/>
              </a:ext>
            </a:extLst>
          </p:cNvPr>
          <p:cNvSpPr/>
          <p:nvPr/>
        </p:nvSpPr>
        <p:spPr>
          <a:xfrm>
            <a:off x="4086442" y="4476569"/>
            <a:ext cx="4019107" cy="1275907"/>
          </a:xfrm>
          <a:prstGeom prst="flowChartDecision">
            <a:avLst/>
          </a:prstGeom>
          <a:solidFill>
            <a:schemeClr val="accent4">
              <a:lumMod val="50000"/>
              <a:tint val="66000"/>
              <a:satMod val="160000"/>
              <a:alpha val="5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コンテンツ プレースホルダー 2">
            <a:extLst>
              <a:ext uri="{FF2B5EF4-FFF2-40B4-BE49-F238E27FC236}">
                <a16:creationId xmlns:a16="http://schemas.microsoft.com/office/drawing/2014/main" id="{E35359A0-7E61-4DE0-AF5F-896660CE6C25}"/>
              </a:ext>
            </a:extLst>
          </p:cNvPr>
          <p:cNvSpPr>
            <a:spLocks noGrp="1"/>
          </p:cNvSpPr>
          <p:nvPr>
            <p:ph idx="1"/>
          </p:nvPr>
        </p:nvSpPr>
        <p:spPr/>
        <p:txBody>
          <a:bodyPr/>
          <a:lstStyle/>
          <a:p>
            <a:pPr marL="514350" indent="-514350">
              <a:buFont typeface="+mj-lt"/>
              <a:buAutoNum type="arabicPeriod"/>
            </a:pPr>
            <a:r>
              <a:rPr kumimoji="1" lang="ja-JP" altLang="en-US"/>
              <a:t>コーヒーかすの水分を飛ばす</a:t>
            </a:r>
            <a:endParaRPr kumimoji="1" lang="en-US" altLang="ja-JP" dirty="0"/>
          </a:p>
          <a:p>
            <a:pPr marL="514350" indent="-514350">
              <a:buFont typeface="+mj-lt"/>
              <a:buAutoNum type="arabicPeriod"/>
            </a:pPr>
            <a:r>
              <a:rPr kumimoji="1" lang="ja-JP" altLang="en-US"/>
              <a:t>ロウを溶かしてコーヒーかすと混ぜる</a:t>
            </a:r>
            <a:endParaRPr kumimoji="1" lang="en-US" altLang="ja-JP" dirty="0"/>
          </a:p>
          <a:p>
            <a:pPr marL="514350" indent="-514350">
              <a:buFont typeface="+mj-lt"/>
              <a:buAutoNum type="arabicPeriod"/>
            </a:pPr>
            <a:r>
              <a:rPr kumimoji="1" lang="ja-JP" altLang="en-US"/>
              <a:t>型にろうとコーヒーを流し込む</a:t>
            </a:r>
            <a:endParaRPr kumimoji="1" lang="en-US" altLang="ja-JP" dirty="0"/>
          </a:p>
          <a:p>
            <a:pPr marL="514350" indent="-514350">
              <a:buFont typeface="+mj-lt"/>
              <a:buAutoNum type="arabicPeriod"/>
            </a:pPr>
            <a:r>
              <a:rPr kumimoji="1" lang="ja-JP" altLang="en-US"/>
              <a:t>冷蔵庫で</a:t>
            </a:r>
            <a:r>
              <a:rPr kumimoji="1" lang="en-US" altLang="ja-JP" dirty="0"/>
              <a:t>30</a:t>
            </a:r>
            <a:r>
              <a:rPr kumimoji="1" lang="ja-JP" altLang="en-US"/>
              <a:t>分冷やす</a:t>
            </a:r>
            <a:endParaRPr kumimoji="1" lang="en-US" altLang="ja-JP" dirty="0"/>
          </a:p>
          <a:p>
            <a:endParaRPr lang="en-US" altLang="ja-JP" dirty="0"/>
          </a:p>
          <a:p>
            <a:pPr marL="0" indent="0">
              <a:buNone/>
            </a:pPr>
            <a:r>
              <a:rPr kumimoji="1" lang="ja-JP" altLang="en-US"/>
              <a:t>　　　　　　　　　　　　　　</a:t>
            </a:r>
            <a:endParaRPr kumimoji="1" lang="en-US" altLang="ja-JP" dirty="0"/>
          </a:p>
          <a:p>
            <a:pPr marL="0" indent="0">
              <a:buNone/>
            </a:pPr>
            <a:r>
              <a:rPr kumimoji="1" lang="en-US" altLang="ja-JP" dirty="0"/>
              <a:t>					</a:t>
            </a:r>
            <a:r>
              <a:rPr kumimoji="1" lang="ja-JP" altLang="en-US" sz="4400"/>
              <a:t>完成！</a:t>
            </a:r>
            <a:endParaRPr kumimoji="1" lang="en-US" altLang="ja-JP" dirty="0"/>
          </a:p>
        </p:txBody>
      </p:sp>
      <p:sp>
        <p:nvSpPr>
          <p:cNvPr id="6" name="フローチャート: 判断 5">
            <a:extLst>
              <a:ext uri="{FF2B5EF4-FFF2-40B4-BE49-F238E27FC236}">
                <a16:creationId xmlns:a16="http://schemas.microsoft.com/office/drawing/2014/main" id="{08F27DE7-9EAB-FD24-90A8-9E4707A538E9}"/>
              </a:ext>
            </a:extLst>
          </p:cNvPr>
          <p:cNvSpPr/>
          <p:nvPr/>
        </p:nvSpPr>
        <p:spPr>
          <a:xfrm>
            <a:off x="3444503" y="4272779"/>
            <a:ext cx="5302987" cy="1683488"/>
          </a:xfrm>
          <a:prstGeom prst="flowChartDecision">
            <a:avLst/>
          </a:prstGeom>
          <a:no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8440043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1803</TotalTime>
  <Words>2356</Words>
  <Application>Microsoft Macintosh PowerPoint</Application>
  <PresentationFormat>ワイド画面</PresentationFormat>
  <Paragraphs>202</Paragraphs>
  <Slides>20</Slides>
  <Notes>20</Notes>
  <HiddenSlides>0</HiddenSlides>
  <MMClips>1</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20</vt:i4>
      </vt:variant>
    </vt:vector>
  </HeadingPairs>
  <TitlesOfParts>
    <vt:vector size="31" baseType="lpstr">
      <vt:lpstr>-apple-system</vt:lpstr>
      <vt:lpstr>Hiragino Sans</vt:lpstr>
      <vt:lpstr>Noto Sans JP</vt:lpstr>
      <vt:lpstr>Yu Gothic Regular</vt:lpstr>
      <vt:lpstr>Zen Kaku Gothic New</vt:lpstr>
      <vt:lpstr>游ゴシック</vt:lpstr>
      <vt:lpstr>游ゴシック Light</vt:lpstr>
      <vt:lpstr>游ゴシック体</vt:lpstr>
      <vt:lpstr>Arial</vt:lpstr>
      <vt:lpstr>Poppins</vt:lpstr>
      <vt:lpstr>Office テーマ</vt:lpstr>
      <vt:lpstr>コーヒーかすで エンピツを作ろう</vt:lpstr>
      <vt:lpstr>突然ですが…</vt:lpstr>
      <vt:lpstr>PowerPoint プレゼンテーション</vt:lpstr>
      <vt:lpstr>PowerPoint プレゼンテーション</vt:lpstr>
      <vt:lpstr>PowerPoint プレゼンテーション</vt:lpstr>
      <vt:lpstr>サーキュラーエコノミーとは</vt:lpstr>
      <vt:lpstr>アップサイクルとは</vt:lpstr>
      <vt:lpstr>PowerPoint プレゼンテーション</vt:lpstr>
      <vt:lpstr>手順</vt:lpstr>
      <vt:lpstr>コーヒーかすの提供</vt:lpstr>
      <vt:lpstr>コーヒーかすを炒る</vt:lpstr>
      <vt:lpstr>型作り</vt:lpstr>
      <vt:lpstr>実験</vt:lpstr>
      <vt:lpstr>WS 当日</vt:lpstr>
      <vt:lpstr>コーヒーかすをすりつぶす</vt:lpstr>
      <vt:lpstr>ロウとコーヒーかすを流し込む</vt:lpstr>
      <vt:lpstr>PowerPoint プレゼンテーション</vt:lpstr>
      <vt:lpstr>気付き</vt:lpstr>
      <vt:lpstr>PowerPoint プレゼンテーション</vt:lpstr>
      <vt:lpstr>参考サイト</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202102142</dc:creator>
  <cp:lastModifiedBy>202102142</cp:lastModifiedBy>
  <cp:revision>75</cp:revision>
  <dcterms:created xsi:type="dcterms:W3CDTF">2023-11-10T08:19:50Z</dcterms:created>
  <dcterms:modified xsi:type="dcterms:W3CDTF">2023-12-01T10:20:44Z</dcterms:modified>
</cp:coreProperties>
</file>